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6" r:id="rId9"/>
    <p:sldId id="267" r:id="rId10"/>
    <p:sldId id="281" r:id="rId11"/>
    <p:sldId id="282" r:id="rId12"/>
    <p:sldId id="283" r:id="rId13"/>
    <p:sldId id="284" r:id="rId14"/>
    <p:sldId id="289" r:id="rId15"/>
    <p:sldId id="296" r:id="rId16"/>
    <p:sldId id="297" r:id="rId17"/>
    <p:sldId id="295" r:id="rId18"/>
    <p:sldId id="300" r:id="rId19"/>
    <p:sldId id="302" r:id="rId20"/>
    <p:sldId id="319" r:id="rId21"/>
    <p:sldId id="305" r:id="rId22"/>
    <p:sldId id="301" r:id="rId23"/>
    <p:sldId id="303" r:id="rId24"/>
    <p:sldId id="304"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318" r:id="rId39"/>
    <p:sldId id="308" r:id="rId40"/>
    <p:sldId id="263" r:id="rId41"/>
    <p:sldId id="307" r:id="rId42"/>
    <p:sldId id="306" r:id="rId43"/>
    <p:sldId id="309" r:id="rId44"/>
    <p:sldId id="310" r:id="rId45"/>
    <p:sldId id="311" r:id="rId46"/>
    <p:sldId id="312" r:id="rId47"/>
    <p:sldId id="313" r:id="rId48"/>
    <p:sldId id="314" r:id="rId49"/>
    <p:sldId id="315" r:id="rId50"/>
    <p:sldId id="316" r:id="rId51"/>
    <p:sldId id="285" r:id="rId52"/>
    <p:sldId id="286" r:id="rId53"/>
    <p:sldId id="287" r:id="rId54"/>
    <p:sldId id="288" r:id="rId55"/>
    <p:sldId id="264" r:id="rId56"/>
    <p:sldId id="265" r:id="rId57"/>
    <p:sldId id="290" r:id="rId58"/>
    <p:sldId id="291" r:id="rId59"/>
    <p:sldId id="292" r:id="rId60"/>
    <p:sldId id="293" r:id="rId61"/>
    <p:sldId id="294" r:id="rId62"/>
  </p:sldIdLst>
  <p:sldSz cx="9144000" cy="5143500" type="screen16x9"/>
  <p:notesSz cx="6858000" cy="9144000"/>
  <p:embeddedFontLst>
    <p:embeddedFont>
      <p:font typeface="Dancing Script" panose="020B0604020202020204" charset="0"/>
      <p:regular r:id="rId64"/>
      <p:bold r:id="rId65"/>
    </p:embeddedFont>
    <p:embeddedFont>
      <p:font typeface="Impact" panose="020B0806030902050204" pitchFamily="34" charset="0"/>
      <p:regular r:id="rId66"/>
    </p:embeddedFont>
    <p:embeddedFont>
      <p:font typeface="Lato" panose="020F0502020204030203" pitchFamily="34" charset="0"/>
      <p:regular r:id="rId67"/>
      <p:bold r:id="rId68"/>
      <p:italic r:id="rId69"/>
      <p:boldItalic r:id="rId70"/>
    </p:embeddedFont>
    <p:embeddedFont>
      <p:font typeface="Lora" pitchFamily="2" charset="0"/>
      <p:regular r:id="rId71"/>
      <p:bold r:id="rId72"/>
      <p:italic r:id="rId73"/>
      <p:boldItalic r:id="rId74"/>
    </p:embeddedFont>
    <p:embeddedFont>
      <p:font typeface="Overlock" panose="020B0604020202020204" charset="0"/>
      <p:regular r:id="rId75"/>
      <p:bold r:id="rId76"/>
      <p:italic r:id="rId77"/>
      <p:boldItalic r:id="rId78"/>
    </p:embeddedFont>
    <p:embeddedFont>
      <p:font typeface="Quattrocento Sans" panose="020B0502050000020003" pitchFamily="34" charset="0"/>
      <p:regular r:id="rId79"/>
      <p:bold r:id="rId80"/>
      <p:italic r:id="rId81"/>
      <p:boldItalic r:id="rId82"/>
    </p:embeddedFont>
    <p:embeddedFont>
      <p:font typeface="Schoolbell" panose="020B0604020202020204" charset="0"/>
      <p:regular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0" roundtripDataSignature="AMtx7mg9xKz4KgHhfWZFPuJuKAphH0hA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51C3F0-D458-4B68-A8E9-DEC86272F2BD}">
  <a:tblStyle styleId="{2051C3F0-D458-4B68-A8E9-DEC86272F2BD}"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859A338-7DAB-4CDF-A443-9EF5CF00925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0436" autoAdjust="0"/>
  </p:normalViewPr>
  <p:slideViewPr>
    <p:cSldViewPr snapToGrid="0">
      <p:cViewPr varScale="1">
        <p:scale>
          <a:sx n="136" d="100"/>
          <a:sy n="136" d="100"/>
        </p:scale>
        <p:origin x="492"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90"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font" Target="fonts/font19.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Cristian\Documents\Latam\Clases\5.%20Proyecto%20final\Haciendo%20cositas\grafic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ristian\Documents\Latam\Clases\5.%20Proyecto%20final\Haciendo%20cositas\report_so_dow2.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ristian\Documents\Latam\Clases\5.%20Proyecto%20final\Haciendo%20cositas\report_so_hra2.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Hoja1!$B$14</c:f>
              <c:strCache>
                <c:ptCount val="1"/>
                <c:pt idx="0">
                  <c:v>Error Mediano Absoluto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Hoja1!$A$15:$A$17</c:f>
              <c:strCache>
                <c:ptCount val="3"/>
                <c:pt idx="0">
                  <c:v>modelo_campeon_ErrorMedianoAbsoluto</c:v>
                </c:pt>
                <c:pt idx="1">
                  <c:v>Elastic_Net_puro_ErrorMedianoAbsoluto</c:v>
                </c:pt>
                <c:pt idx="2">
                  <c:v>Elastic_Net_Cat_ErrorMedianoAbsoluto</c:v>
                </c:pt>
              </c:strCache>
            </c:strRef>
          </c:cat>
          <c:val>
            <c:numRef>
              <c:f>Hoja1!$B$15:$B$17</c:f>
              <c:numCache>
                <c:formatCode>0.000</c:formatCode>
                <c:ptCount val="3"/>
                <c:pt idx="0" formatCode="General">
                  <c:v>35.159999999999997</c:v>
                </c:pt>
                <c:pt idx="1">
                  <c:v>15.21</c:v>
                </c:pt>
                <c:pt idx="2">
                  <c:v>15.03</c:v>
                </c:pt>
              </c:numCache>
            </c:numRef>
          </c:val>
          <c:extLst>
            <c:ext xmlns:c16="http://schemas.microsoft.com/office/drawing/2014/chart" uri="{C3380CC4-5D6E-409C-BE32-E72D297353CC}">
              <c16:uniqueId val="{00000000-B23D-4B06-9C0C-4331ACCBFE81}"/>
            </c:ext>
          </c:extLst>
        </c:ser>
        <c:dLbls>
          <c:showLegendKey val="0"/>
          <c:showVal val="0"/>
          <c:showCatName val="0"/>
          <c:showSerName val="0"/>
          <c:showPercent val="0"/>
          <c:showBubbleSize val="0"/>
        </c:dLbls>
        <c:gapWidth val="219"/>
        <c:overlap val="-27"/>
        <c:axId val="1673659263"/>
        <c:axId val="1673662591"/>
      </c:barChart>
      <c:catAx>
        <c:axId val="1673659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1673662591"/>
        <c:crosses val="autoZero"/>
        <c:auto val="1"/>
        <c:lblAlgn val="ctr"/>
        <c:lblOffset val="100"/>
        <c:noMultiLvlLbl val="0"/>
      </c:catAx>
      <c:valAx>
        <c:axId val="1673662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Minutos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L"/>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16736592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Modelos / Error Mediano Absoluto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bar"/>
        <c:grouping val="clustered"/>
        <c:varyColors val="0"/>
        <c:ser>
          <c:idx val="0"/>
          <c:order val="0"/>
          <c:tx>
            <c:strRef>
              <c:f>report_so_dow2!$B$1</c:f>
              <c:strCache>
                <c:ptCount val="1"/>
                <c:pt idx="0">
                  <c:v>Domingo</c:v>
                </c:pt>
              </c:strCache>
            </c:strRef>
          </c:tx>
          <c:spPr>
            <a:solidFill>
              <a:schemeClr val="accent1"/>
            </a:solidFill>
            <a:ln>
              <a:noFill/>
            </a:ln>
            <a:effectLst/>
          </c:spPr>
          <c:invertIfNegative val="0"/>
          <c:cat>
            <c:strRef>
              <c:f>report_so_dow2!$A$2:$A$10</c:f>
              <c:strCache>
                <c:ptCount val="9"/>
                <c:pt idx="0">
                  <c:v>Modelo_campeon_ErrorMedianoAbsoluto</c:v>
                </c:pt>
                <c:pt idx="1">
                  <c:v>LinearRegression_so_ErrorMedianoAbsoluto</c:v>
                </c:pt>
                <c:pt idx="2">
                  <c:v>LinearRegression_dep_so_ErrorMedianoAbsoluto</c:v>
                </c:pt>
                <c:pt idx="3">
                  <c:v>ElasticNetCV_so_ErrorMedianoAbsoluto</c:v>
                </c:pt>
                <c:pt idx="4">
                  <c:v>ElasticNetCV_dep_so_ErrorMedianoAbsoluto</c:v>
                </c:pt>
                <c:pt idx="5">
                  <c:v>SGDRegressor_so_ErrorMedianoAbsoluto</c:v>
                </c:pt>
                <c:pt idx="6">
                  <c:v>SGDRegressor_dep_so_ErrorMedianoAbsoluto</c:v>
                </c:pt>
                <c:pt idx="7">
                  <c:v>RandomForestRegressor_so_ErrorMedianoAbsoluto</c:v>
                </c:pt>
                <c:pt idx="8">
                  <c:v>RandomForestRegressor_dep_so_ErrorMedianoAbsoluto</c:v>
                </c:pt>
              </c:strCache>
            </c:strRef>
          </c:cat>
          <c:val>
            <c:numRef>
              <c:f>report_so_dow2!$B$2:$B$10</c:f>
              <c:numCache>
                <c:formatCode>General</c:formatCode>
                <c:ptCount val="9"/>
                <c:pt idx="0">
                  <c:v>32.299999999999997</c:v>
                </c:pt>
                <c:pt idx="1">
                  <c:v>13.481587999999901</c:v>
                </c:pt>
                <c:pt idx="2">
                  <c:v>15.05645275</c:v>
                </c:pt>
                <c:pt idx="3">
                  <c:v>12.9548540193517</c:v>
                </c:pt>
                <c:pt idx="4">
                  <c:v>15.362523360835301</c:v>
                </c:pt>
                <c:pt idx="5">
                  <c:v>13.715933972933801</c:v>
                </c:pt>
                <c:pt idx="6">
                  <c:v>14.829650212932201</c:v>
                </c:pt>
                <c:pt idx="7">
                  <c:v>13.9986253025913</c:v>
                </c:pt>
                <c:pt idx="8">
                  <c:v>13.4572136581049</c:v>
                </c:pt>
              </c:numCache>
            </c:numRef>
          </c:val>
          <c:extLst>
            <c:ext xmlns:c16="http://schemas.microsoft.com/office/drawing/2014/chart" uri="{C3380CC4-5D6E-409C-BE32-E72D297353CC}">
              <c16:uniqueId val="{00000000-3314-427D-AD0C-97639EC71AFF}"/>
            </c:ext>
          </c:extLst>
        </c:ser>
        <c:ser>
          <c:idx val="1"/>
          <c:order val="1"/>
          <c:tx>
            <c:strRef>
              <c:f>report_so_dow2!$C$1</c:f>
              <c:strCache>
                <c:ptCount val="1"/>
                <c:pt idx="0">
                  <c:v>Lunes</c:v>
                </c:pt>
              </c:strCache>
            </c:strRef>
          </c:tx>
          <c:spPr>
            <a:solidFill>
              <a:schemeClr val="accent2"/>
            </a:solidFill>
            <a:ln>
              <a:noFill/>
            </a:ln>
            <a:effectLst/>
          </c:spPr>
          <c:invertIfNegative val="0"/>
          <c:cat>
            <c:strRef>
              <c:f>report_so_dow2!$A$2:$A$10</c:f>
              <c:strCache>
                <c:ptCount val="9"/>
                <c:pt idx="0">
                  <c:v>Modelo_campeon_ErrorMedianoAbsoluto</c:v>
                </c:pt>
                <c:pt idx="1">
                  <c:v>LinearRegression_so_ErrorMedianoAbsoluto</c:v>
                </c:pt>
                <c:pt idx="2">
                  <c:v>LinearRegression_dep_so_ErrorMedianoAbsoluto</c:v>
                </c:pt>
                <c:pt idx="3">
                  <c:v>ElasticNetCV_so_ErrorMedianoAbsoluto</c:v>
                </c:pt>
                <c:pt idx="4">
                  <c:v>ElasticNetCV_dep_so_ErrorMedianoAbsoluto</c:v>
                </c:pt>
                <c:pt idx="5">
                  <c:v>SGDRegressor_so_ErrorMedianoAbsoluto</c:v>
                </c:pt>
                <c:pt idx="6">
                  <c:v>SGDRegressor_dep_so_ErrorMedianoAbsoluto</c:v>
                </c:pt>
                <c:pt idx="7">
                  <c:v>RandomForestRegressor_so_ErrorMedianoAbsoluto</c:v>
                </c:pt>
                <c:pt idx="8">
                  <c:v>RandomForestRegressor_dep_so_ErrorMedianoAbsoluto</c:v>
                </c:pt>
              </c:strCache>
            </c:strRef>
          </c:cat>
          <c:val>
            <c:numRef>
              <c:f>report_so_dow2!$C$2:$C$10</c:f>
              <c:numCache>
                <c:formatCode>General</c:formatCode>
                <c:ptCount val="9"/>
                <c:pt idx="0">
                  <c:v>38.533333333333303</c:v>
                </c:pt>
                <c:pt idx="1">
                  <c:v>14.320824999999999</c:v>
                </c:pt>
                <c:pt idx="2">
                  <c:v>15.27003025</c:v>
                </c:pt>
                <c:pt idx="3">
                  <c:v>13.5730139623852</c:v>
                </c:pt>
                <c:pt idx="4">
                  <c:v>15.2050140758087</c:v>
                </c:pt>
                <c:pt idx="5">
                  <c:v>16.2388241069578</c:v>
                </c:pt>
                <c:pt idx="6">
                  <c:v>15.9535552062466</c:v>
                </c:pt>
                <c:pt idx="7">
                  <c:v>14.2836497678434</c:v>
                </c:pt>
                <c:pt idx="8">
                  <c:v>13.9781505850604</c:v>
                </c:pt>
              </c:numCache>
            </c:numRef>
          </c:val>
          <c:extLst>
            <c:ext xmlns:c16="http://schemas.microsoft.com/office/drawing/2014/chart" uri="{C3380CC4-5D6E-409C-BE32-E72D297353CC}">
              <c16:uniqueId val="{00000001-3314-427D-AD0C-97639EC71AFF}"/>
            </c:ext>
          </c:extLst>
        </c:ser>
        <c:ser>
          <c:idx val="2"/>
          <c:order val="2"/>
          <c:tx>
            <c:strRef>
              <c:f>report_so_dow2!$D$1</c:f>
              <c:strCache>
                <c:ptCount val="1"/>
                <c:pt idx="0">
                  <c:v>Martes</c:v>
                </c:pt>
              </c:strCache>
            </c:strRef>
          </c:tx>
          <c:spPr>
            <a:solidFill>
              <a:schemeClr val="accent3"/>
            </a:solidFill>
            <a:ln>
              <a:noFill/>
            </a:ln>
            <a:effectLst/>
          </c:spPr>
          <c:invertIfNegative val="0"/>
          <c:cat>
            <c:strRef>
              <c:f>report_so_dow2!$A$2:$A$10</c:f>
              <c:strCache>
                <c:ptCount val="9"/>
                <c:pt idx="0">
                  <c:v>Modelo_campeon_ErrorMedianoAbsoluto</c:v>
                </c:pt>
                <c:pt idx="1">
                  <c:v>LinearRegression_so_ErrorMedianoAbsoluto</c:v>
                </c:pt>
                <c:pt idx="2">
                  <c:v>LinearRegression_dep_so_ErrorMedianoAbsoluto</c:v>
                </c:pt>
                <c:pt idx="3">
                  <c:v>ElasticNetCV_so_ErrorMedianoAbsoluto</c:v>
                </c:pt>
                <c:pt idx="4">
                  <c:v>ElasticNetCV_dep_so_ErrorMedianoAbsoluto</c:v>
                </c:pt>
                <c:pt idx="5">
                  <c:v>SGDRegressor_so_ErrorMedianoAbsoluto</c:v>
                </c:pt>
                <c:pt idx="6">
                  <c:v>SGDRegressor_dep_so_ErrorMedianoAbsoluto</c:v>
                </c:pt>
                <c:pt idx="7">
                  <c:v>RandomForestRegressor_so_ErrorMedianoAbsoluto</c:v>
                </c:pt>
                <c:pt idx="8">
                  <c:v>RandomForestRegressor_dep_so_ErrorMedianoAbsoluto</c:v>
                </c:pt>
              </c:strCache>
            </c:strRef>
          </c:cat>
          <c:val>
            <c:numRef>
              <c:f>report_so_dow2!$D$2:$D$10</c:f>
              <c:numCache>
                <c:formatCode>General</c:formatCode>
                <c:ptCount val="9"/>
                <c:pt idx="0">
                  <c:v>34.716666666666598</c:v>
                </c:pt>
                <c:pt idx="1">
                  <c:v>13.4321429999999</c:v>
                </c:pt>
                <c:pt idx="2">
                  <c:v>13.3732329999999</c:v>
                </c:pt>
                <c:pt idx="3">
                  <c:v>13.2300290496262</c:v>
                </c:pt>
                <c:pt idx="4">
                  <c:v>13.027992115315399</c:v>
                </c:pt>
                <c:pt idx="5">
                  <c:v>15.226521822305401</c:v>
                </c:pt>
                <c:pt idx="6">
                  <c:v>15.0756651162559</c:v>
                </c:pt>
                <c:pt idx="7">
                  <c:v>13.7898991525749</c:v>
                </c:pt>
                <c:pt idx="8">
                  <c:v>13.6756263211812</c:v>
                </c:pt>
              </c:numCache>
            </c:numRef>
          </c:val>
          <c:extLst>
            <c:ext xmlns:c16="http://schemas.microsoft.com/office/drawing/2014/chart" uri="{C3380CC4-5D6E-409C-BE32-E72D297353CC}">
              <c16:uniqueId val="{00000002-3314-427D-AD0C-97639EC71AFF}"/>
            </c:ext>
          </c:extLst>
        </c:ser>
        <c:ser>
          <c:idx val="3"/>
          <c:order val="3"/>
          <c:tx>
            <c:strRef>
              <c:f>report_so_dow2!$E$1</c:f>
              <c:strCache>
                <c:ptCount val="1"/>
                <c:pt idx="0">
                  <c:v>Miércoles</c:v>
                </c:pt>
              </c:strCache>
            </c:strRef>
          </c:tx>
          <c:spPr>
            <a:solidFill>
              <a:schemeClr val="accent4"/>
            </a:solidFill>
            <a:ln>
              <a:noFill/>
            </a:ln>
            <a:effectLst/>
          </c:spPr>
          <c:invertIfNegative val="0"/>
          <c:cat>
            <c:strRef>
              <c:f>report_so_dow2!$A$2:$A$10</c:f>
              <c:strCache>
                <c:ptCount val="9"/>
                <c:pt idx="0">
                  <c:v>Modelo_campeon_ErrorMedianoAbsoluto</c:v>
                </c:pt>
                <c:pt idx="1">
                  <c:v>LinearRegression_so_ErrorMedianoAbsoluto</c:v>
                </c:pt>
                <c:pt idx="2">
                  <c:v>LinearRegression_dep_so_ErrorMedianoAbsoluto</c:v>
                </c:pt>
                <c:pt idx="3">
                  <c:v>ElasticNetCV_so_ErrorMedianoAbsoluto</c:v>
                </c:pt>
                <c:pt idx="4">
                  <c:v>ElasticNetCV_dep_so_ErrorMedianoAbsoluto</c:v>
                </c:pt>
                <c:pt idx="5">
                  <c:v>SGDRegressor_so_ErrorMedianoAbsoluto</c:v>
                </c:pt>
                <c:pt idx="6">
                  <c:v>SGDRegressor_dep_so_ErrorMedianoAbsoluto</c:v>
                </c:pt>
                <c:pt idx="7">
                  <c:v>RandomForestRegressor_so_ErrorMedianoAbsoluto</c:v>
                </c:pt>
                <c:pt idx="8">
                  <c:v>RandomForestRegressor_dep_so_ErrorMedianoAbsoluto</c:v>
                </c:pt>
              </c:strCache>
            </c:strRef>
          </c:cat>
          <c:val>
            <c:numRef>
              <c:f>report_so_dow2!$E$2:$E$10</c:f>
              <c:numCache>
                <c:formatCode>General</c:formatCode>
                <c:ptCount val="9"/>
                <c:pt idx="0">
                  <c:v>38.399999983333302</c:v>
                </c:pt>
                <c:pt idx="1">
                  <c:v>12.978073500000001</c:v>
                </c:pt>
                <c:pt idx="2">
                  <c:v>13.8403659999999</c:v>
                </c:pt>
                <c:pt idx="3">
                  <c:v>12.677576540742599</c:v>
                </c:pt>
                <c:pt idx="4">
                  <c:v>13.3916586781316</c:v>
                </c:pt>
                <c:pt idx="5">
                  <c:v>13.3947781119344</c:v>
                </c:pt>
                <c:pt idx="6">
                  <c:v>13.225520932026599</c:v>
                </c:pt>
                <c:pt idx="7">
                  <c:v>13.035712718057701</c:v>
                </c:pt>
                <c:pt idx="8">
                  <c:v>13.08897715673</c:v>
                </c:pt>
              </c:numCache>
            </c:numRef>
          </c:val>
          <c:extLst>
            <c:ext xmlns:c16="http://schemas.microsoft.com/office/drawing/2014/chart" uri="{C3380CC4-5D6E-409C-BE32-E72D297353CC}">
              <c16:uniqueId val="{00000003-3314-427D-AD0C-97639EC71AFF}"/>
            </c:ext>
          </c:extLst>
        </c:ser>
        <c:ser>
          <c:idx val="4"/>
          <c:order val="4"/>
          <c:tx>
            <c:strRef>
              <c:f>report_so_dow2!$F$1</c:f>
              <c:strCache>
                <c:ptCount val="1"/>
                <c:pt idx="0">
                  <c:v>Jueves</c:v>
                </c:pt>
              </c:strCache>
            </c:strRef>
          </c:tx>
          <c:spPr>
            <a:solidFill>
              <a:schemeClr val="accent5"/>
            </a:solidFill>
            <a:ln>
              <a:noFill/>
            </a:ln>
            <a:effectLst/>
          </c:spPr>
          <c:invertIfNegative val="0"/>
          <c:cat>
            <c:strRef>
              <c:f>report_so_dow2!$A$2:$A$10</c:f>
              <c:strCache>
                <c:ptCount val="9"/>
                <c:pt idx="0">
                  <c:v>Modelo_campeon_ErrorMedianoAbsoluto</c:v>
                </c:pt>
                <c:pt idx="1">
                  <c:v>LinearRegression_so_ErrorMedianoAbsoluto</c:v>
                </c:pt>
                <c:pt idx="2">
                  <c:v>LinearRegression_dep_so_ErrorMedianoAbsoluto</c:v>
                </c:pt>
                <c:pt idx="3">
                  <c:v>ElasticNetCV_so_ErrorMedianoAbsoluto</c:v>
                </c:pt>
                <c:pt idx="4">
                  <c:v>ElasticNetCV_dep_so_ErrorMedianoAbsoluto</c:v>
                </c:pt>
                <c:pt idx="5">
                  <c:v>SGDRegressor_so_ErrorMedianoAbsoluto</c:v>
                </c:pt>
                <c:pt idx="6">
                  <c:v>SGDRegressor_dep_so_ErrorMedianoAbsoluto</c:v>
                </c:pt>
                <c:pt idx="7">
                  <c:v>RandomForestRegressor_so_ErrorMedianoAbsoluto</c:v>
                </c:pt>
                <c:pt idx="8">
                  <c:v>RandomForestRegressor_dep_so_ErrorMedianoAbsoluto</c:v>
                </c:pt>
              </c:strCache>
            </c:strRef>
          </c:cat>
          <c:val>
            <c:numRef>
              <c:f>report_so_dow2!$F$2:$F$10</c:f>
              <c:numCache>
                <c:formatCode>General</c:formatCode>
                <c:ptCount val="9"/>
                <c:pt idx="0">
                  <c:v>34.25</c:v>
                </c:pt>
                <c:pt idx="1">
                  <c:v>12.834243999999901</c:v>
                </c:pt>
                <c:pt idx="2">
                  <c:v>14.313814750000001</c:v>
                </c:pt>
                <c:pt idx="3">
                  <c:v>12.902644593897101</c:v>
                </c:pt>
                <c:pt idx="4">
                  <c:v>13.118889416309701</c:v>
                </c:pt>
                <c:pt idx="5">
                  <c:v>13.8913032071288</c:v>
                </c:pt>
                <c:pt idx="6">
                  <c:v>14.087691653048299</c:v>
                </c:pt>
                <c:pt idx="7">
                  <c:v>13.10696967</c:v>
                </c:pt>
                <c:pt idx="8">
                  <c:v>12.6740927771715</c:v>
                </c:pt>
              </c:numCache>
            </c:numRef>
          </c:val>
          <c:extLst>
            <c:ext xmlns:c16="http://schemas.microsoft.com/office/drawing/2014/chart" uri="{C3380CC4-5D6E-409C-BE32-E72D297353CC}">
              <c16:uniqueId val="{00000004-3314-427D-AD0C-97639EC71AFF}"/>
            </c:ext>
          </c:extLst>
        </c:ser>
        <c:ser>
          <c:idx val="5"/>
          <c:order val="5"/>
          <c:tx>
            <c:strRef>
              <c:f>report_so_dow2!$G$1</c:f>
              <c:strCache>
                <c:ptCount val="1"/>
                <c:pt idx="0">
                  <c:v>Viernes</c:v>
                </c:pt>
              </c:strCache>
            </c:strRef>
          </c:tx>
          <c:spPr>
            <a:solidFill>
              <a:schemeClr val="accent6"/>
            </a:solidFill>
            <a:ln>
              <a:noFill/>
            </a:ln>
            <a:effectLst/>
          </c:spPr>
          <c:invertIfNegative val="0"/>
          <c:cat>
            <c:strRef>
              <c:f>report_so_dow2!$A$2:$A$10</c:f>
              <c:strCache>
                <c:ptCount val="9"/>
                <c:pt idx="0">
                  <c:v>Modelo_campeon_ErrorMedianoAbsoluto</c:v>
                </c:pt>
                <c:pt idx="1">
                  <c:v>LinearRegression_so_ErrorMedianoAbsoluto</c:v>
                </c:pt>
                <c:pt idx="2">
                  <c:v>LinearRegression_dep_so_ErrorMedianoAbsoluto</c:v>
                </c:pt>
                <c:pt idx="3">
                  <c:v>ElasticNetCV_so_ErrorMedianoAbsoluto</c:v>
                </c:pt>
                <c:pt idx="4">
                  <c:v>ElasticNetCV_dep_so_ErrorMedianoAbsoluto</c:v>
                </c:pt>
                <c:pt idx="5">
                  <c:v>SGDRegressor_so_ErrorMedianoAbsoluto</c:v>
                </c:pt>
                <c:pt idx="6">
                  <c:v>SGDRegressor_dep_so_ErrorMedianoAbsoluto</c:v>
                </c:pt>
                <c:pt idx="7">
                  <c:v>RandomForestRegressor_so_ErrorMedianoAbsoluto</c:v>
                </c:pt>
                <c:pt idx="8">
                  <c:v>RandomForestRegressor_dep_so_ErrorMedianoAbsoluto</c:v>
                </c:pt>
              </c:strCache>
            </c:strRef>
          </c:cat>
          <c:val>
            <c:numRef>
              <c:f>report_so_dow2!$G$2:$G$10</c:f>
              <c:numCache>
                <c:formatCode>General</c:formatCode>
                <c:ptCount val="9"/>
                <c:pt idx="0">
                  <c:v>28.375</c:v>
                </c:pt>
                <c:pt idx="1">
                  <c:v>13.2375335</c:v>
                </c:pt>
                <c:pt idx="2">
                  <c:v>14.0781687499999</c:v>
                </c:pt>
                <c:pt idx="3">
                  <c:v>14.1023718860617</c:v>
                </c:pt>
                <c:pt idx="4">
                  <c:v>13.7506721809275</c:v>
                </c:pt>
                <c:pt idx="5">
                  <c:v>14.844030086054801</c:v>
                </c:pt>
                <c:pt idx="6">
                  <c:v>14.138631470562199</c:v>
                </c:pt>
                <c:pt idx="7">
                  <c:v>14.051820811932499</c:v>
                </c:pt>
                <c:pt idx="8">
                  <c:v>12.102071532699</c:v>
                </c:pt>
              </c:numCache>
            </c:numRef>
          </c:val>
          <c:extLst>
            <c:ext xmlns:c16="http://schemas.microsoft.com/office/drawing/2014/chart" uri="{C3380CC4-5D6E-409C-BE32-E72D297353CC}">
              <c16:uniqueId val="{00000005-3314-427D-AD0C-97639EC71AFF}"/>
            </c:ext>
          </c:extLst>
        </c:ser>
        <c:ser>
          <c:idx val="6"/>
          <c:order val="6"/>
          <c:tx>
            <c:strRef>
              <c:f>report_so_dow2!$H$1</c:f>
              <c:strCache>
                <c:ptCount val="1"/>
                <c:pt idx="0">
                  <c:v>Sábado</c:v>
                </c:pt>
              </c:strCache>
            </c:strRef>
          </c:tx>
          <c:spPr>
            <a:solidFill>
              <a:schemeClr val="accent1">
                <a:lumMod val="60000"/>
              </a:schemeClr>
            </a:solidFill>
            <a:ln>
              <a:noFill/>
            </a:ln>
            <a:effectLst/>
          </c:spPr>
          <c:invertIfNegative val="0"/>
          <c:cat>
            <c:strRef>
              <c:f>report_so_dow2!$A$2:$A$10</c:f>
              <c:strCache>
                <c:ptCount val="9"/>
                <c:pt idx="0">
                  <c:v>Modelo_campeon_ErrorMedianoAbsoluto</c:v>
                </c:pt>
                <c:pt idx="1">
                  <c:v>LinearRegression_so_ErrorMedianoAbsoluto</c:v>
                </c:pt>
                <c:pt idx="2">
                  <c:v>LinearRegression_dep_so_ErrorMedianoAbsoluto</c:v>
                </c:pt>
                <c:pt idx="3">
                  <c:v>ElasticNetCV_so_ErrorMedianoAbsoluto</c:v>
                </c:pt>
                <c:pt idx="4">
                  <c:v>ElasticNetCV_dep_so_ErrorMedianoAbsoluto</c:v>
                </c:pt>
                <c:pt idx="5">
                  <c:v>SGDRegressor_so_ErrorMedianoAbsoluto</c:v>
                </c:pt>
                <c:pt idx="6">
                  <c:v>SGDRegressor_dep_so_ErrorMedianoAbsoluto</c:v>
                </c:pt>
                <c:pt idx="7">
                  <c:v>RandomForestRegressor_so_ErrorMedianoAbsoluto</c:v>
                </c:pt>
                <c:pt idx="8">
                  <c:v>RandomForestRegressor_dep_so_ErrorMedianoAbsoluto</c:v>
                </c:pt>
              </c:strCache>
            </c:strRef>
          </c:cat>
          <c:val>
            <c:numRef>
              <c:f>report_so_dow2!$H$2:$H$10</c:f>
              <c:numCache>
                <c:formatCode>General</c:formatCode>
                <c:ptCount val="9"/>
                <c:pt idx="0">
                  <c:v>31.033333333333299</c:v>
                </c:pt>
                <c:pt idx="1">
                  <c:v>15.1973959999999</c:v>
                </c:pt>
                <c:pt idx="2">
                  <c:v>11.79471775</c:v>
                </c:pt>
                <c:pt idx="3">
                  <c:v>14.5280815551302</c:v>
                </c:pt>
                <c:pt idx="4">
                  <c:v>13.0146616003624</c:v>
                </c:pt>
                <c:pt idx="5">
                  <c:v>12.492922603156799</c:v>
                </c:pt>
                <c:pt idx="6">
                  <c:v>12.5091214257586</c:v>
                </c:pt>
                <c:pt idx="7">
                  <c:v>12.465879348143099</c:v>
                </c:pt>
                <c:pt idx="8">
                  <c:v>11.2696125289294</c:v>
                </c:pt>
              </c:numCache>
            </c:numRef>
          </c:val>
          <c:extLst>
            <c:ext xmlns:c16="http://schemas.microsoft.com/office/drawing/2014/chart" uri="{C3380CC4-5D6E-409C-BE32-E72D297353CC}">
              <c16:uniqueId val="{00000006-3314-427D-AD0C-97639EC71AFF}"/>
            </c:ext>
          </c:extLst>
        </c:ser>
        <c:dLbls>
          <c:showLegendKey val="0"/>
          <c:showVal val="0"/>
          <c:showCatName val="0"/>
          <c:showSerName val="0"/>
          <c:showPercent val="0"/>
          <c:showBubbleSize val="0"/>
        </c:dLbls>
        <c:gapWidth val="182"/>
        <c:axId val="213123551"/>
        <c:axId val="213124383"/>
      </c:barChart>
      <c:catAx>
        <c:axId val="2131235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213124383"/>
        <c:crosses val="autoZero"/>
        <c:auto val="1"/>
        <c:lblAlgn val="ctr"/>
        <c:lblOffset val="100"/>
        <c:noMultiLvlLbl val="0"/>
      </c:catAx>
      <c:valAx>
        <c:axId val="2131243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21312355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legend>
    <c:plotVisOnly val="1"/>
    <c:dispBlanksAs val="gap"/>
    <c:showDLblsOverMax val="0"/>
  </c:chart>
  <c:spPr>
    <a:noFill/>
    <a:ln>
      <a:noFill/>
    </a:ln>
    <a:effectLst/>
  </c:spPr>
  <c:txPr>
    <a:bodyPr/>
    <a:lstStyle/>
    <a:p>
      <a:pPr>
        <a:defRPr/>
      </a:pPr>
      <a:endParaRPr lang="es-C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Modelos / Error Mediano Absoluto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CL"/>
        </a:p>
      </c:txPr>
    </c:title>
    <c:autoTitleDeleted val="0"/>
    <c:plotArea>
      <c:layout/>
      <c:barChart>
        <c:barDir val="bar"/>
        <c:grouping val="clustered"/>
        <c:varyColors val="0"/>
        <c:ser>
          <c:idx val="0"/>
          <c:order val="0"/>
          <c:tx>
            <c:strRef>
              <c:f>report_so_hra2!$B$1</c:f>
              <c:strCache>
                <c:ptCount val="1"/>
                <c:pt idx="0">
                  <c:v>HorarioNocturno</c:v>
                </c:pt>
              </c:strCache>
            </c:strRef>
          </c:tx>
          <c:spPr>
            <a:solidFill>
              <a:schemeClr val="accent1"/>
            </a:solidFill>
            <a:ln>
              <a:noFill/>
            </a:ln>
            <a:effectLst/>
          </c:spPr>
          <c:invertIfNegative val="0"/>
          <c:cat>
            <c:strRef>
              <c:f>report_so_hra2!$A$2:$A$10</c:f>
              <c:strCache>
                <c:ptCount val="9"/>
                <c:pt idx="0">
                  <c:v>Modelo_campeon_ErrorMedianoAbsoluto</c:v>
                </c:pt>
                <c:pt idx="1">
                  <c:v>LinearRegression_so_ErrorMedianoAbsoluto</c:v>
                </c:pt>
                <c:pt idx="2">
                  <c:v>LinearRegression_dep_so_ErrorMedianoAbsoluto</c:v>
                </c:pt>
                <c:pt idx="3">
                  <c:v>ElasticNetCV_so_ErrorMedianoAbsoluto</c:v>
                </c:pt>
                <c:pt idx="4">
                  <c:v>ElasticNetCV_dep_so_ErrorMedianoAbsoluto</c:v>
                </c:pt>
                <c:pt idx="5">
                  <c:v>SGDRegressor_so_ErrorMedianoAbsoluto</c:v>
                </c:pt>
                <c:pt idx="6">
                  <c:v>SGDRegressor_dep_so_ErrorMedianoAbsoluto</c:v>
                </c:pt>
                <c:pt idx="7">
                  <c:v>RandomForestRegressor_so_ErrorMedianoAbsoluto</c:v>
                </c:pt>
                <c:pt idx="8">
                  <c:v>RandomForestRegressor_dep_so_ErrorMedianoAbsoluto</c:v>
                </c:pt>
              </c:strCache>
            </c:strRef>
          </c:cat>
          <c:val>
            <c:numRef>
              <c:f>report_so_hra2!$B$2:$B$10</c:f>
              <c:numCache>
                <c:formatCode>General</c:formatCode>
                <c:ptCount val="9"/>
                <c:pt idx="0">
                  <c:v>58.533333333333303</c:v>
                </c:pt>
                <c:pt idx="1">
                  <c:v>20.524381000000002</c:v>
                </c:pt>
                <c:pt idx="2">
                  <c:v>19.352506000000002</c:v>
                </c:pt>
                <c:pt idx="3">
                  <c:v>19.488130852426998</c:v>
                </c:pt>
                <c:pt idx="4">
                  <c:v>20.455257002678898</c:v>
                </c:pt>
                <c:pt idx="5">
                  <c:v>20.917688697919399</c:v>
                </c:pt>
                <c:pt idx="6">
                  <c:v>20.063874362926899</c:v>
                </c:pt>
                <c:pt idx="7">
                  <c:v>14.452427996035</c:v>
                </c:pt>
                <c:pt idx="8">
                  <c:v>7.33297872146691</c:v>
                </c:pt>
              </c:numCache>
            </c:numRef>
          </c:val>
          <c:extLst>
            <c:ext xmlns:c16="http://schemas.microsoft.com/office/drawing/2014/chart" uri="{C3380CC4-5D6E-409C-BE32-E72D297353CC}">
              <c16:uniqueId val="{00000000-C419-4A3B-9933-D7DF06717635}"/>
            </c:ext>
          </c:extLst>
        </c:ser>
        <c:ser>
          <c:idx val="1"/>
          <c:order val="1"/>
          <c:tx>
            <c:strRef>
              <c:f>report_so_hra2!$C$1</c:f>
              <c:strCache>
                <c:ptCount val="1"/>
                <c:pt idx="0">
                  <c:v>HorarioPunta</c:v>
                </c:pt>
              </c:strCache>
            </c:strRef>
          </c:tx>
          <c:spPr>
            <a:solidFill>
              <a:schemeClr val="accent2"/>
            </a:solidFill>
            <a:ln>
              <a:noFill/>
            </a:ln>
            <a:effectLst/>
          </c:spPr>
          <c:invertIfNegative val="0"/>
          <c:cat>
            <c:strRef>
              <c:f>report_so_hra2!$A$2:$A$10</c:f>
              <c:strCache>
                <c:ptCount val="9"/>
                <c:pt idx="0">
                  <c:v>Modelo_campeon_ErrorMedianoAbsoluto</c:v>
                </c:pt>
                <c:pt idx="1">
                  <c:v>LinearRegression_so_ErrorMedianoAbsoluto</c:v>
                </c:pt>
                <c:pt idx="2">
                  <c:v>LinearRegression_dep_so_ErrorMedianoAbsoluto</c:v>
                </c:pt>
                <c:pt idx="3">
                  <c:v>ElasticNetCV_so_ErrorMedianoAbsoluto</c:v>
                </c:pt>
                <c:pt idx="4">
                  <c:v>ElasticNetCV_dep_so_ErrorMedianoAbsoluto</c:v>
                </c:pt>
                <c:pt idx="5">
                  <c:v>SGDRegressor_so_ErrorMedianoAbsoluto</c:v>
                </c:pt>
                <c:pt idx="6">
                  <c:v>SGDRegressor_dep_so_ErrorMedianoAbsoluto</c:v>
                </c:pt>
                <c:pt idx="7">
                  <c:v>RandomForestRegressor_so_ErrorMedianoAbsoluto</c:v>
                </c:pt>
                <c:pt idx="8">
                  <c:v>RandomForestRegressor_dep_so_ErrorMedianoAbsoluto</c:v>
                </c:pt>
              </c:strCache>
            </c:strRef>
          </c:cat>
          <c:val>
            <c:numRef>
              <c:f>report_so_hra2!$C$2:$C$10</c:f>
              <c:numCache>
                <c:formatCode>General</c:formatCode>
                <c:ptCount val="9"/>
                <c:pt idx="0">
                  <c:v>36.266666666666602</c:v>
                </c:pt>
                <c:pt idx="1">
                  <c:v>13.334066</c:v>
                </c:pt>
                <c:pt idx="2">
                  <c:v>14.0946804999999</c:v>
                </c:pt>
                <c:pt idx="3">
                  <c:v>12.9194465673111</c:v>
                </c:pt>
                <c:pt idx="4">
                  <c:v>13.6173497837311</c:v>
                </c:pt>
                <c:pt idx="5">
                  <c:v>14.2003118127443</c:v>
                </c:pt>
                <c:pt idx="6">
                  <c:v>14.260538031980101</c:v>
                </c:pt>
                <c:pt idx="7">
                  <c:v>13.441057778333301</c:v>
                </c:pt>
                <c:pt idx="8">
                  <c:v>13.1954309051065</c:v>
                </c:pt>
              </c:numCache>
            </c:numRef>
          </c:val>
          <c:extLst>
            <c:ext xmlns:c16="http://schemas.microsoft.com/office/drawing/2014/chart" uri="{C3380CC4-5D6E-409C-BE32-E72D297353CC}">
              <c16:uniqueId val="{00000001-C419-4A3B-9933-D7DF06717635}"/>
            </c:ext>
          </c:extLst>
        </c:ser>
        <c:ser>
          <c:idx val="2"/>
          <c:order val="2"/>
          <c:tx>
            <c:strRef>
              <c:f>report_so_hra2!$D$1</c:f>
              <c:strCache>
                <c:ptCount val="1"/>
                <c:pt idx="0">
                  <c:v>HorarioValle</c:v>
                </c:pt>
              </c:strCache>
            </c:strRef>
          </c:tx>
          <c:spPr>
            <a:solidFill>
              <a:schemeClr val="accent3"/>
            </a:solidFill>
            <a:ln>
              <a:noFill/>
            </a:ln>
            <a:effectLst/>
          </c:spPr>
          <c:invertIfNegative val="0"/>
          <c:cat>
            <c:strRef>
              <c:f>report_so_hra2!$A$2:$A$10</c:f>
              <c:strCache>
                <c:ptCount val="9"/>
                <c:pt idx="0">
                  <c:v>Modelo_campeon_ErrorMedianoAbsoluto</c:v>
                </c:pt>
                <c:pt idx="1">
                  <c:v>LinearRegression_so_ErrorMedianoAbsoluto</c:v>
                </c:pt>
                <c:pt idx="2">
                  <c:v>LinearRegression_dep_so_ErrorMedianoAbsoluto</c:v>
                </c:pt>
                <c:pt idx="3">
                  <c:v>ElasticNetCV_so_ErrorMedianoAbsoluto</c:v>
                </c:pt>
                <c:pt idx="4">
                  <c:v>ElasticNetCV_dep_so_ErrorMedianoAbsoluto</c:v>
                </c:pt>
                <c:pt idx="5">
                  <c:v>SGDRegressor_so_ErrorMedianoAbsoluto</c:v>
                </c:pt>
                <c:pt idx="6">
                  <c:v>SGDRegressor_dep_so_ErrorMedianoAbsoluto</c:v>
                </c:pt>
                <c:pt idx="7">
                  <c:v>RandomForestRegressor_so_ErrorMedianoAbsoluto</c:v>
                </c:pt>
                <c:pt idx="8">
                  <c:v>RandomForestRegressor_dep_so_ErrorMedianoAbsoluto</c:v>
                </c:pt>
              </c:strCache>
            </c:strRef>
          </c:cat>
          <c:val>
            <c:numRef>
              <c:f>report_so_hra2!$D$2:$D$10</c:f>
              <c:numCache>
                <c:formatCode>General</c:formatCode>
                <c:ptCount val="9"/>
                <c:pt idx="0">
                  <c:v>33.533333316666699</c:v>
                </c:pt>
                <c:pt idx="1">
                  <c:v>13.735821</c:v>
                </c:pt>
                <c:pt idx="2">
                  <c:v>14.01837025</c:v>
                </c:pt>
                <c:pt idx="3">
                  <c:v>13.354282330701601</c:v>
                </c:pt>
                <c:pt idx="4">
                  <c:v>13.3198830039738</c:v>
                </c:pt>
                <c:pt idx="5">
                  <c:v>14.5831345810976</c:v>
                </c:pt>
                <c:pt idx="6">
                  <c:v>14.601223259706501</c:v>
                </c:pt>
                <c:pt idx="7">
                  <c:v>13.515416603556201</c:v>
                </c:pt>
                <c:pt idx="8">
                  <c:v>13.056374571601101</c:v>
                </c:pt>
              </c:numCache>
            </c:numRef>
          </c:val>
          <c:extLst>
            <c:ext xmlns:c16="http://schemas.microsoft.com/office/drawing/2014/chart" uri="{C3380CC4-5D6E-409C-BE32-E72D297353CC}">
              <c16:uniqueId val="{00000002-C419-4A3B-9933-D7DF06717635}"/>
            </c:ext>
          </c:extLst>
        </c:ser>
        <c:dLbls>
          <c:showLegendKey val="0"/>
          <c:showVal val="0"/>
          <c:showCatName val="0"/>
          <c:showSerName val="0"/>
          <c:showPercent val="0"/>
          <c:showBubbleSize val="0"/>
        </c:dLbls>
        <c:gapWidth val="182"/>
        <c:axId val="1023135663"/>
        <c:axId val="1023140239"/>
      </c:barChart>
      <c:catAx>
        <c:axId val="10231356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1023140239"/>
        <c:crosses val="autoZero"/>
        <c:auto val="1"/>
        <c:lblAlgn val="ctr"/>
        <c:lblOffset val="100"/>
        <c:noMultiLvlLbl val="0"/>
      </c:catAx>
      <c:valAx>
        <c:axId val="10231402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1023135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legend>
    <c:plotVisOnly val="1"/>
    <c:dispBlanksAs val="gap"/>
    <c:showDLblsOverMax val="0"/>
  </c:chart>
  <c:spPr>
    <a:noFill/>
    <a:ln>
      <a:noFill/>
    </a:ln>
    <a:effectLst/>
  </c:spPr>
  <c:txPr>
    <a:bodyPr/>
    <a:lstStyle/>
    <a:p>
      <a:pPr>
        <a:defRPr/>
      </a:pPr>
      <a:endParaRPr lang="es-C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s-CL"/>
              <a:t>Sin importar el proceso de recolección de datos puede existir cierto nivel de error. Esto se traduce en datos desordenados que significa que tenemos inconsistencias, estas podrían estar dadas por</a:t>
            </a:r>
            <a:endParaRPr/>
          </a:p>
          <a:p>
            <a:pPr marL="139700" lvl="0" indent="0" algn="l" rtl="0">
              <a:lnSpc>
                <a:spcPct val="100000"/>
              </a:lnSpc>
              <a:spcBef>
                <a:spcPts val="0"/>
              </a:spcBef>
              <a:spcAft>
                <a:spcPts val="0"/>
              </a:spcAft>
              <a:buSzPts val="1400"/>
              <a:buNone/>
            </a:pPr>
            <a:r>
              <a:rPr lang="es-CL"/>
              <a:t>Errores de medición, entrada o contexto. Dadas por sistemas mal diseñados o errores humanos.</a:t>
            </a:r>
            <a:endParaRPr/>
          </a:p>
          <a:p>
            <a:pPr marL="139700" lvl="0" indent="0" algn="l" rtl="0">
              <a:lnSpc>
                <a:spcPct val="100000"/>
              </a:lnSpc>
              <a:spcBef>
                <a:spcPts val="0"/>
              </a:spcBef>
              <a:spcAft>
                <a:spcPts val="0"/>
              </a:spcAft>
              <a:buSzPts val="1400"/>
              <a:buNone/>
            </a:pPr>
            <a:endParaRPr/>
          </a:p>
          <a:p>
            <a:pPr marL="139700" lvl="0" indent="0" algn="l" rtl="0">
              <a:lnSpc>
                <a:spcPct val="100000"/>
              </a:lnSpc>
              <a:spcBef>
                <a:spcPts val="0"/>
              </a:spcBef>
              <a:spcAft>
                <a:spcPts val="0"/>
              </a:spcAft>
              <a:buSzPts val="1400"/>
              <a:buNone/>
            </a:pPr>
            <a:r>
              <a:rPr lang="es-CL"/>
              <a:t>La limpieza de datos es básicamente implementar estrategias para la prevención de errores, disminuyéndolos pero no los eliminan al 100 %. Los errores de los datos se podrán detectar en alguna de las siguientes fases</a:t>
            </a:r>
            <a:endParaRPr/>
          </a:p>
          <a:p>
            <a:pPr marL="368300" lvl="0" indent="-228600" algn="l" rtl="0">
              <a:lnSpc>
                <a:spcPct val="100000"/>
              </a:lnSpc>
              <a:spcBef>
                <a:spcPts val="0"/>
              </a:spcBef>
              <a:spcAft>
                <a:spcPts val="0"/>
              </a:spcAft>
              <a:buSzPts val="1400"/>
              <a:buAutoNum type="arabicPeriod"/>
            </a:pPr>
            <a:r>
              <a:rPr lang="es-CL"/>
              <a:t>Recopilación o ingreso de datos.</a:t>
            </a:r>
            <a:endParaRPr/>
          </a:p>
          <a:p>
            <a:pPr marL="368300" lvl="0" indent="-228600" algn="l" rtl="0">
              <a:lnSpc>
                <a:spcPct val="100000"/>
              </a:lnSpc>
              <a:spcBef>
                <a:spcPts val="0"/>
              </a:spcBef>
              <a:spcAft>
                <a:spcPts val="0"/>
              </a:spcAft>
              <a:buSzPts val="1400"/>
              <a:buAutoNum type="arabicPeriod"/>
            </a:pPr>
            <a:r>
              <a:rPr lang="es-CL"/>
              <a:t>Transformar, extracción o transferencia de datos.</a:t>
            </a:r>
            <a:endParaRPr/>
          </a:p>
          <a:p>
            <a:pPr marL="368300" lvl="0" indent="-228600" algn="l" rtl="0">
              <a:lnSpc>
                <a:spcPct val="100000"/>
              </a:lnSpc>
              <a:spcBef>
                <a:spcPts val="0"/>
              </a:spcBef>
              <a:spcAft>
                <a:spcPts val="0"/>
              </a:spcAft>
              <a:buSzPts val="1400"/>
              <a:buAutoNum type="arabicPeriod"/>
            </a:pPr>
            <a:r>
              <a:rPr lang="es-CL"/>
              <a:t>Exploración o análisis.</a:t>
            </a:r>
            <a:endParaRPr/>
          </a:p>
          <a:p>
            <a:pPr marL="368300" lvl="0" indent="-228600" algn="l" rtl="0">
              <a:lnSpc>
                <a:spcPct val="100000"/>
              </a:lnSpc>
              <a:spcBef>
                <a:spcPts val="0"/>
              </a:spcBef>
              <a:spcAft>
                <a:spcPts val="0"/>
              </a:spcAft>
              <a:buSzPts val="1400"/>
              <a:buAutoNum type="arabicPeriod"/>
            </a:pPr>
            <a:r>
              <a:rPr lang="es-CL"/>
              <a:t>Validación cruzada.</a:t>
            </a:r>
            <a:endParaRPr/>
          </a:p>
          <a:p>
            <a:pPr marL="139700" lvl="0" indent="0" algn="l" rtl="0">
              <a:lnSpc>
                <a:spcPct val="100000"/>
              </a:lnSpc>
              <a:spcBef>
                <a:spcPts val="0"/>
              </a:spcBef>
              <a:spcAft>
                <a:spcPts val="0"/>
              </a:spcAft>
              <a:buSzPts val="1400"/>
              <a:buNone/>
            </a:pPr>
            <a:endParaRPr/>
          </a:p>
          <a:p>
            <a:pPr marL="139700" lvl="0" indent="0" algn="l" rtl="0">
              <a:lnSpc>
                <a:spcPct val="100000"/>
              </a:lnSpc>
              <a:spcBef>
                <a:spcPts val="0"/>
              </a:spcBef>
              <a:spcAft>
                <a:spcPts val="0"/>
              </a:spcAft>
              <a:buSzPts val="1400"/>
              <a:buNone/>
            </a:pPr>
            <a:r>
              <a:rPr lang="es-CL"/>
              <a:t>Fases de la limpieza de datos.</a:t>
            </a:r>
            <a:endParaRPr/>
          </a:p>
          <a:p>
            <a:pPr marL="457200" lvl="0" indent="-317500" algn="l" rtl="0">
              <a:lnSpc>
                <a:spcPct val="100000"/>
              </a:lnSpc>
              <a:spcBef>
                <a:spcPts val="0"/>
              </a:spcBef>
              <a:spcAft>
                <a:spcPts val="0"/>
              </a:spcAft>
              <a:buSzPts val="1400"/>
              <a:buChar char="●"/>
            </a:pPr>
            <a:r>
              <a:rPr lang="es-CL"/>
              <a:t>La detección implica buscar sistemáticamente características sospechosas, por ejemplo al utilizar:</a:t>
            </a:r>
            <a:endParaRPr/>
          </a:p>
          <a:p>
            <a:pPr marL="914400" lvl="1" indent="-317500" algn="l" rtl="0">
              <a:lnSpc>
                <a:spcPct val="100000"/>
              </a:lnSpc>
              <a:spcBef>
                <a:spcPts val="0"/>
              </a:spcBef>
              <a:spcAft>
                <a:spcPts val="0"/>
              </a:spcAft>
              <a:buSzPts val="1400"/>
              <a:buChar char="○"/>
            </a:pPr>
            <a:r>
              <a:rPr lang="es-CL"/>
              <a:t>Cuestionarios de evaluación.</a:t>
            </a:r>
            <a:endParaRPr/>
          </a:p>
          <a:p>
            <a:pPr marL="914400" lvl="1" indent="-317500" algn="l" rtl="0">
              <a:lnSpc>
                <a:spcPct val="100000"/>
              </a:lnSpc>
              <a:spcBef>
                <a:spcPts val="0"/>
              </a:spcBef>
              <a:spcAft>
                <a:spcPts val="0"/>
              </a:spcAft>
              <a:buSzPts val="1400"/>
              <a:buChar char="○"/>
            </a:pPr>
            <a:r>
              <a:rPr lang="es-CL"/>
              <a:t>Bases de datos</a:t>
            </a:r>
            <a:endParaRPr/>
          </a:p>
          <a:p>
            <a:pPr marL="914400" lvl="1" indent="-317500" algn="l" rtl="0">
              <a:lnSpc>
                <a:spcPct val="100000"/>
              </a:lnSpc>
              <a:spcBef>
                <a:spcPts val="0"/>
              </a:spcBef>
              <a:spcAft>
                <a:spcPts val="0"/>
              </a:spcAft>
              <a:buSzPts val="1400"/>
              <a:buChar char="○"/>
            </a:pPr>
            <a:r>
              <a:rPr lang="es-CL"/>
              <a:t>Conjuntos de datos de análisis.</a:t>
            </a:r>
            <a:endParaRPr/>
          </a:p>
          <a:p>
            <a:pPr marL="457200" lvl="0" indent="-317500" algn="l" rtl="0">
              <a:lnSpc>
                <a:spcPct val="100000"/>
              </a:lnSpc>
              <a:spcBef>
                <a:spcPts val="0"/>
              </a:spcBef>
              <a:spcAft>
                <a:spcPts val="0"/>
              </a:spcAft>
              <a:buSzPts val="1400"/>
              <a:buChar char="●"/>
            </a:pPr>
            <a:r>
              <a:rPr lang="es-CL"/>
              <a:t>El diagnóstico es la identificación de la naturaleza del defecto de los datos</a:t>
            </a:r>
            <a:endParaRPr/>
          </a:p>
          <a:p>
            <a:pPr marL="457200" lvl="0" indent="-317500" algn="l" rtl="0">
              <a:lnSpc>
                <a:spcPct val="100000"/>
              </a:lnSpc>
              <a:spcBef>
                <a:spcPts val="0"/>
              </a:spcBef>
              <a:spcAft>
                <a:spcPts val="0"/>
              </a:spcAft>
              <a:buSzPts val="1400"/>
              <a:buChar char="●"/>
            </a:pPr>
            <a:r>
              <a:rPr lang="es-CL"/>
              <a:t>El tratamiento es borrar, editar o dejar los datos como están. </a:t>
            </a:r>
            <a:endParaRPr/>
          </a:p>
          <a:p>
            <a:pPr marL="139700" lvl="0" indent="0" algn="l" rtl="0">
              <a:lnSpc>
                <a:spcPct val="100000"/>
              </a:lnSpc>
              <a:spcBef>
                <a:spcPts val="0"/>
              </a:spcBef>
              <a:spcAft>
                <a:spcPts val="0"/>
              </a:spcAft>
              <a:buSzPts val="1400"/>
              <a:buNone/>
            </a:pPr>
            <a:r>
              <a:rPr lang="es-CL"/>
              <a:t>Las fases de limpieza de datos requieren una comprensión profunda de todos los tipos y fuentes de errores posibles durante los procesos de recopilación e ingreso de datos.</a:t>
            </a:r>
            <a:endParaRPr/>
          </a:p>
          <a:p>
            <a:pPr marL="457200" lvl="0" indent="-317500" algn="l" rtl="0">
              <a:lnSpc>
                <a:spcPct val="100000"/>
              </a:lnSpc>
              <a:spcBef>
                <a:spcPts val="0"/>
              </a:spcBef>
              <a:spcAft>
                <a:spcPts val="0"/>
              </a:spcAft>
              <a:buSzPts val="1400"/>
              <a:buChar char="●"/>
            </a:pPr>
            <a:r>
              <a:rPr lang="es-CL"/>
              <a:t>La documentación de los cambios implica dejar un rastro de auditoría de los errores detectados, alteraciones, adiciones y comprobación de errores y permitirá volver al valor original si es necesario.</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000000"/>
              </a:buClr>
              <a:buSzPts val="1400"/>
              <a:buChar char="●"/>
            </a:pPr>
            <a:r>
              <a:rPr lang="es-CL" sz="800">
                <a:solidFill>
                  <a:schemeClr val="dk2"/>
                </a:solidFill>
                <a:latin typeface="Quattrocento Sans"/>
                <a:ea typeface="Quattrocento Sans"/>
                <a:cs typeface="Quattrocento Sans"/>
                <a:sym typeface="Quattrocento Sans"/>
              </a:rPr>
              <a:t>Armonizar las fuentes de datos:  recopilacion de distintas fuentes de datos e interconectarlos convirtiendolos en una masa cohesionada.</a:t>
            </a:r>
            <a:endParaRPr/>
          </a:p>
          <a:p>
            <a:pPr marL="171450" marR="0" lvl="0" indent="-171450" algn="l" rtl="0">
              <a:lnSpc>
                <a:spcPct val="100000"/>
              </a:lnSpc>
              <a:spcBef>
                <a:spcPts val="0"/>
              </a:spcBef>
              <a:spcAft>
                <a:spcPts val="0"/>
              </a:spcAft>
              <a:buClr>
                <a:srgbClr val="000000"/>
              </a:buClr>
              <a:buSzPts val="1400"/>
              <a:buChar char="●"/>
            </a:pPr>
            <a:r>
              <a:rPr lang="es-CL" sz="800">
                <a:solidFill>
                  <a:schemeClr val="dk2"/>
                </a:solidFill>
                <a:latin typeface="Quattrocento Sans"/>
                <a:ea typeface="Quattrocento Sans"/>
                <a:cs typeface="Quattrocento Sans"/>
                <a:sym typeface="Quattrocento Sans"/>
              </a:rPr>
              <a:t>Texto y números alineados: </a:t>
            </a:r>
            <a:endParaRPr/>
          </a:p>
          <a:p>
            <a:pPr marL="171450" marR="0" lvl="0" indent="-82550" algn="l" rtl="0">
              <a:lnSpc>
                <a:spcPct val="100000"/>
              </a:lnSpc>
              <a:spcBef>
                <a:spcPts val="0"/>
              </a:spcBef>
              <a:spcAft>
                <a:spcPts val="0"/>
              </a:spcAft>
              <a:buClr>
                <a:srgbClr val="000000"/>
              </a:buClr>
              <a:buSzPts val="1400"/>
              <a:buFont typeface="Arial"/>
              <a:buNone/>
            </a:pPr>
            <a:endParaRPr sz="800">
              <a:solidFill>
                <a:schemeClr val="dk2"/>
              </a:solidFill>
              <a:latin typeface="Quattrocento Sans"/>
              <a:ea typeface="Quattrocento Sans"/>
              <a:cs typeface="Quattrocento Sans"/>
              <a:sym typeface="Quattrocento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s-CL"/>
              <a:t>ETL: </a:t>
            </a:r>
            <a:r>
              <a:rPr lang="es-CL" b="0" i="0">
                <a:solidFill>
                  <a:srgbClr val="E8EAED"/>
                </a:solidFill>
                <a:latin typeface="Arial"/>
                <a:ea typeface="Arial"/>
                <a:cs typeface="Arial"/>
                <a:sym typeface="Arial"/>
              </a:rPr>
              <a:t>Extract, transform and load</a:t>
            </a:r>
            <a:endParaRPr/>
          </a:p>
          <a:p>
            <a:pPr marL="457200" lvl="0" indent="-317500" algn="l" rtl="0">
              <a:lnSpc>
                <a:spcPct val="100000"/>
              </a:lnSpc>
              <a:spcBef>
                <a:spcPts val="0"/>
              </a:spcBef>
              <a:spcAft>
                <a:spcPts val="0"/>
              </a:spcAft>
              <a:buSzPts val="1400"/>
              <a:buChar char="●"/>
            </a:pPr>
            <a:br>
              <a:rPr lang="es-CL"/>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88900" algn="just" rtl="0">
              <a:lnSpc>
                <a:spcPct val="100000"/>
              </a:lnSpc>
              <a:spcBef>
                <a:spcPts val="0"/>
              </a:spcBef>
              <a:spcAft>
                <a:spcPts val="0"/>
              </a:spcAft>
              <a:buSzPts val="1400"/>
              <a:buChar char="●"/>
            </a:pPr>
            <a:r>
              <a:rPr lang="es-CL">
                <a:latin typeface="Times New Roman"/>
                <a:ea typeface="Times New Roman"/>
                <a:cs typeface="Times New Roman"/>
                <a:sym typeface="Times New Roman"/>
              </a:rPr>
              <a:t>Tanto en el error cuadrático medio como en el error absoluto mediano el comportamiento a lo largo de la semana es muy similar. </a:t>
            </a:r>
            <a:endParaRPr/>
          </a:p>
          <a:p>
            <a:pPr marL="0" marR="0" lvl="0" indent="88900" algn="just" rtl="0">
              <a:lnSpc>
                <a:spcPct val="100000"/>
              </a:lnSpc>
              <a:spcBef>
                <a:spcPts val="0"/>
              </a:spcBef>
              <a:spcAft>
                <a:spcPts val="0"/>
              </a:spcAft>
              <a:buSzPts val="1400"/>
              <a:buNone/>
            </a:pPr>
            <a:endParaRPr>
              <a:latin typeface="Times New Roman"/>
              <a:ea typeface="Times New Roman"/>
              <a:cs typeface="Times New Roman"/>
              <a:sym typeface="Times New Roman"/>
            </a:endParaRPr>
          </a:p>
          <a:p>
            <a:pPr marL="0" marR="0" lvl="0" indent="-88900" algn="just" rtl="0">
              <a:lnSpc>
                <a:spcPct val="100000"/>
              </a:lnSpc>
              <a:spcBef>
                <a:spcPts val="0"/>
              </a:spcBef>
              <a:spcAft>
                <a:spcPts val="0"/>
              </a:spcAft>
              <a:buSzPts val="1400"/>
              <a:buChar char="●"/>
            </a:pPr>
            <a:r>
              <a:rPr lang="es-CL">
                <a:latin typeface="Times New Roman"/>
                <a:ea typeface="Times New Roman"/>
                <a:cs typeface="Times New Roman"/>
                <a:sym typeface="Times New Roman"/>
              </a:rPr>
              <a:t>El error alcanza su peak el miércoles, con martes y lunes como segundo y tercer día con más error. </a:t>
            </a:r>
            <a:endParaRPr/>
          </a:p>
          <a:p>
            <a:pPr marL="0" marR="0" lvl="0" indent="88900" algn="just" rtl="0">
              <a:lnSpc>
                <a:spcPct val="100000"/>
              </a:lnSpc>
              <a:spcBef>
                <a:spcPts val="0"/>
              </a:spcBef>
              <a:spcAft>
                <a:spcPts val="0"/>
              </a:spcAft>
              <a:buSzPts val="1400"/>
              <a:buNone/>
            </a:pPr>
            <a:endParaRPr>
              <a:latin typeface="Times New Roman"/>
              <a:ea typeface="Times New Roman"/>
              <a:cs typeface="Times New Roman"/>
              <a:sym typeface="Times New Roman"/>
            </a:endParaRPr>
          </a:p>
          <a:p>
            <a:pPr marL="0" marR="0" lvl="0" indent="-88900" algn="just" rtl="0">
              <a:lnSpc>
                <a:spcPct val="100000"/>
              </a:lnSpc>
              <a:spcBef>
                <a:spcPts val="0"/>
              </a:spcBef>
              <a:spcAft>
                <a:spcPts val="0"/>
              </a:spcAft>
              <a:buSzPts val="1400"/>
              <a:buChar char="●"/>
            </a:pPr>
            <a:r>
              <a:rPr lang="es-CL">
                <a:latin typeface="Times New Roman"/>
                <a:ea typeface="Times New Roman"/>
                <a:cs typeface="Times New Roman"/>
                <a:sym typeface="Times New Roman"/>
              </a:rPr>
              <a:t>El día con menos error es el domingo (0). El problema es que este es un día menos crítico de cara a la precisión del modelo, ya que usualmente la gente tiene más holgura. En cambio, un miércoles (día con mayor error), es posible que los clientes necesiten mucha precisión en sus estimaciones.</a:t>
            </a:r>
            <a:endParaRPr>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s-CL" sz="1100"/>
              <a:t>En esta sección se trabaja con el error del modelo base presentado. Como tal, se cuenta con la estimación de tiempo para cada orden. Se trabajará con 3 tipos de error:</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dirty="0"/>
              <a:t>Se generaron 5 modelos, cada uno con sus grillas y </a:t>
            </a:r>
            <a:r>
              <a:rPr lang="es-CL" dirty="0" err="1"/>
              <a:t>parametros</a:t>
            </a:r>
            <a:r>
              <a:rPr lang="es-CL" dirty="0"/>
              <a:t> particulares </a:t>
            </a:r>
            <a:endParaRPr dirty="0"/>
          </a:p>
        </p:txBody>
      </p:sp>
      <p:sp>
        <p:nvSpPr>
          <p:cNvPr id="657" name="Google Shape;657;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808169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5" name="Google Shape;695;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s-CL"/>
              <a:t>El error mediano o medio absoluto explica mejor  los errores de los modelos  dado que no esta sujeto a una variación extrema de los datos o que un dato por si solo tenga o un outlariers que modifique  la data. </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s-CL"/>
              <a:t>El error mediano o medio absoluto explica mejor  los errores de los modelos  dado que no esta sujeto a una variación extrema de los datos o que un dato por si solo tenga o un outlariers que modifique  la data.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5638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39235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87060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5837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1901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39866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04675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1780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60" name="Google Shape;36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3385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69" name="Google Shape;36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9206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76" name="Google Shape;37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1267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84" name="Google Shape;38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2415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023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59124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76" name="Google Shape;77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02" name="Google Shape;80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12" name="Google Shape;81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21" name="Google Shape;82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39" name="Google Shape;83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48" name="Google Shape;84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58" name="Google Shape;85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68" name="Google Shape;868;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97" name="Google Shape;49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4" name="Google Shape;50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19" name="Google Shape;2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3" name="Google Shape;55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3" name="Google Shape;56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73" name="Google Shape;57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s-CL"/>
              <a:t>Este es el gráfico de hora del día vs cantidad de pedidos y media  de total_minutes. </a:t>
            </a:r>
            <a:endParaRPr/>
          </a:p>
          <a:p>
            <a:pPr marL="139700" lvl="0" indent="0" algn="l" rtl="0">
              <a:lnSpc>
                <a:spcPct val="100000"/>
              </a:lnSpc>
              <a:spcBef>
                <a:spcPts val="0"/>
              </a:spcBef>
              <a:spcAft>
                <a:spcPts val="0"/>
              </a:spcAft>
              <a:buSzPts val="1400"/>
              <a:buNone/>
            </a:pPr>
            <a:r>
              <a:rPr lang="es-CL"/>
              <a:t>Conclusiones:</a:t>
            </a:r>
            <a:endParaRPr/>
          </a:p>
          <a:p>
            <a:pPr marL="457200" lvl="0" indent="-317500" algn="l" rtl="0">
              <a:lnSpc>
                <a:spcPct val="100000"/>
              </a:lnSpc>
              <a:spcBef>
                <a:spcPts val="0"/>
              </a:spcBef>
              <a:spcAft>
                <a:spcPts val="0"/>
              </a:spcAft>
              <a:buSzPts val="1400"/>
              <a:buChar char="●"/>
            </a:pPr>
            <a:r>
              <a:rPr lang="es-CL"/>
              <a:t>Dado que los pedidos de la noche son más largos, pero son menos, los agrupamos todos en HorarioNocturno. De 23 a 06 son Horario nocturno.</a:t>
            </a:r>
            <a:endParaRPr/>
          </a:p>
          <a:p>
            <a:pPr marL="457200" lvl="0" indent="-317500" algn="l" rtl="0">
              <a:lnSpc>
                <a:spcPct val="100000"/>
              </a:lnSpc>
              <a:spcBef>
                <a:spcPts val="0"/>
              </a:spcBef>
              <a:spcAft>
                <a:spcPts val="0"/>
              </a:spcAft>
              <a:buSzPts val="1400"/>
              <a:buChar char="●"/>
            </a:pPr>
            <a:r>
              <a:rPr lang="es-CL"/>
              <a:t>Los pedidos de 7 a 12 y de las 19 son considerados hora punta ya que hay más cantidad y son más cortos.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CL"/>
              <a:t>Este es el resultado de la diapo anterior</a:t>
            </a:r>
            <a:endParaRPr/>
          </a:p>
          <a:p>
            <a:pPr marL="457200" lvl="0" indent="-317500" algn="l" rtl="0">
              <a:lnSpc>
                <a:spcPct val="100000"/>
              </a:lnSpc>
              <a:spcBef>
                <a:spcPts val="0"/>
              </a:spcBef>
              <a:spcAft>
                <a:spcPts val="0"/>
              </a:spcAft>
              <a:buSzPts val="1400"/>
              <a:buChar char="●"/>
            </a:pPr>
            <a:r>
              <a:rPr lang="es-CL"/>
              <a:t>Los de Horario nocturno son muy pocos, pero igual los mantenemos pq tienen un comportamiento muy diferente.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46" name="Google Shape;24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9"/>
        <p:cNvGrpSpPr/>
        <p:nvPr/>
      </p:nvGrpSpPr>
      <p:grpSpPr>
        <a:xfrm>
          <a:off x="0" y="0"/>
          <a:ext cx="0" cy="0"/>
          <a:chOff x="0" y="0"/>
          <a:chExt cx="0" cy="0"/>
        </a:xfrm>
      </p:grpSpPr>
      <p:sp>
        <p:nvSpPr>
          <p:cNvPr id="10" name="Google Shape;10;p5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56"/>
          <p:cNvSpPr txBox="1">
            <a:spLocks noGrp="1"/>
          </p:cNvSpPr>
          <p:nvPr>
            <p:ph type="ctrTitle"/>
          </p:nvPr>
        </p:nvSpPr>
        <p:spPr>
          <a:xfrm>
            <a:off x="996630" y="2003888"/>
            <a:ext cx="45237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cxnSp>
        <p:nvCxnSpPr>
          <p:cNvPr id="13" name="Google Shape;13;p56"/>
          <p:cNvCxnSpPr/>
          <p:nvPr/>
        </p:nvCxnSpPr>
        <p:spPr>
          <a:xfrm>
            <a:off x="-6025" y="3676512"/>
            <a:ext cx="9162000" cy="0"/>
          </a:xfrm>
          <a:prstGeom prst="straightConnector1">
            <a:avLst/>
          </a:prstGeom>
          <a:noFill/>
          <a:ln w="9525" cap="flat" cmpd="sng">
            <a:solidFill>
              <a:srgbClr val="000000"/>
            </a:solidFill>
            <a:prstDash val="solid"/>
            <a:round/>
            <a:headEnd type="none" w="sm" len="sm"/>
            <a:tailEnd type="none" w="sm" len="sm"/>
          </a:ln>
        </p:spPr>
      </p:cxnSp>
      <p:sp>
        <p:nvSpPr>
          <p:cNvPr id="14" name="Google Shape;14;p56"/>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57"/>
          <p:cNvSpPr txBox="1">
            <a:spLocks noGrp="1"/>
          </p:cNvSpPr>
          <p:nvPr>
            <p:ph type="subTitle" idx="1"/>
          </p:nvPr>
        </p:nvSpPr>
        <p:spPr>
          <a:xfrm>
            <a:off x="2022300" y="2815923"/>
            <a:ext cx="55914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None/>
              <a:defRPr sz="1400">
                <a:highlight>
                  <a:schemeClr val="accent1"/>
                </a:highlight>
              </a:defRPr>
            </a:lvl1pPr>
            <a:lvl2pPr lvl="1" algn="l">
              <a:lnSpc>
                <a:spcPct val="100000"/>
              </a:lnSpc>
              <a:spcBef>
                <a:spcPts val="0"/>
              </a:spcBef>
              <a:spcAft>
                <a:spcPts val="0"/>
              </a:spcAft>
              <a:buClr>
                <a:schemeClr val="dk2"/>
              </a:buClr>
              <a:buSzPts val="1400"/>
              <a:buNone/>
              <a:defRPr sz="1400">
                <a:solidFill>
                  <a:schemeClr val="dk2"/>
                </a:solidFill>
                <a:highlight>
                  <a:schemeClr val="accent1"/>
                </a:highlight>
              </a:defRPr>
            </a:lvl2pPr>
            <a:lvl3pPr lvl="2" algn="l">
              <a:lnSpc>
                <a:spcPct val="100000"/>
              </a:lnSpc>
              <a:spcBef>
                <a:spcPts val="0"/>
              </a:spcBef>
              <a:spcAft>
                <a:spcPts val="0"/>
              </a:spcAft>
              <a:buClr>
                <a:schemeClr val="dk2"/>
              </a:buClr>
              <a:buSzPts val="1400"/>
              <a:buNone/>
              <a:defRPr sz="1400">
                <a:solidFill>
                  <a:schemeClr val="dk2"/>
                </a:solidFill>
                <a:highlight>
                  <a:schemeClr val="accent1"/>
                </a:highlight>
              </a:defRPr>
            </a:lvl3pPr>
            <a:lvl4pPr lvl="3" algn="l">
              <a:lnSpc>
                <a:spcPct val="100000"/>
              </a:lnSpc>
              <a:spcBef>
                <a:spcPts val="0"/>
              </a:spcBef>
              <a:spcAft>
                <a:spcPts val="0"/>
              </a:spcAft>
              <a:buClr>
                <a:schemeClr val="dk2"/>
              </a:buClr>
              <a:buSzPts val="1400"/>
              <a:buNone/>
              <a:defRPr sz="1400">
                <a:solidFill>
                  <a:schemeClr val="dk2"/>
                </a:solidFill>
                <a:highlight>
                  <a:schemeClr val="accent1"/>
                </a:highlight>
              </a:defRPr>
            </a:lvl4pPr>
            <a:lvl5pPr lvl="4" algn="l">
              <a:lnSpc>
                <a:spcPct val="100000"/>
              </a:lnSpc>
              <a:spcBef>
                <a:spcPts val="0"/>
              </a:spcBef>
              <a:spcAft>
                <a:spcPts val="0"/>
              </a:spcAft>
              <a:buClr>
                <a:schemeClr val="dk2"/>
              </a:buClr>
              <a:buSzPts val="1400"/>
              <a:buNone/>
              <a:defRPr sz="1400">
                <a:solidFill>
                  <a:schemeClr val="dk2"/>
                </a:solidFill>
                <a:highlight>
                  <a:schemeClr val="accent1"/>
                </a:highlight>
              </a:defRPr>
            </a:lvl5pPr>
            <a:lvl6pPr lvl="5" algn="l">
              <a:lnSpc>
                <a:spcPct val="100000"/>
              </a:lnSpc>
              <a:spcBef>
                <a:spcPts val="0"/>
              </a:spcBef>
              <a:spcAft>
                <a:spcPts val="0"/>
              </a:spcAft>
              <a:buClr>
                <a:schemeClr val="dk2"/>
              </a:buClr>
              <a:buSzPts val="1400"/>
              <a:buNone/>
              <a:defRPr sz="1400">
                <a:solidFill>
                  <a:schemeClr val="dk2"/>
                </a:solidFill>
                <a:highlight>
                  <a:schemeClr val="accent1"/>
                </a:highlight>
              </a:defRPr>
            </a:lvl6pPr>
            <a:lvl7pPr lvl="6" algn="l">
              <a:lnSpc>
                <a:spcPct val="100000"/>
              </a:lnSpc>
              <a:spcBef>
                <a:spcPts val="0"/>
              </a:spcBef>
              <a:spcAft>
                <a:spcPts val="0"/>
              </a:spcAft>
              <a:buClr>
                <a:schemeClr val="dk2"/>
              </a:buClr>
              <a:buSzPts val="1400"/>
              <a:buNone/>
              <a:defRPr sz="1400">
                <a:solidFill>
                  <a:schemeClr val="dk2"/>
                </a:solidFill>
                <a:highlight>
                  <a:schemeClr val="accent1"/>
                </a:highlight>
              </a:defRPr>
            </a:lvl7pPr>
            <a:lvl8pPr lvl="7" algn="l">
              <a:lnSpc>
                <a:spcPct val="100000"/>
              </a:lnSpc>
              <a:spcBef>
                <a:spcPts val="0"/>
              </a:spcBef>
              <a:spcAft>
                <a:spcPts val="0"/>
              </a:spcAft>
              <a:buClr>
                <a:schemeClr val="dk2"/>
              </a:buClr>
              <a:buSzPts val="1400"/>
              <a:buNone/>
              <a:defRPr sz="1400">
                <a:solidFill>
                  <a:schemeClr val="dk2"/>
                </a:solidFill>
                <a:highlight>
                  <a:schemeClr val="accent1"/>
                </a:highlight>
              </a:defRPr>
            </a:lvl8pPr>
            <a:lvl9pPr lvl="8" algn="l">
              <a:lnSpc>
                <a:spcPct val="100000"/>
              </a:lnSpc>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7" name="Google Shape;17;p57"/>
          <p:cNvCxnSpPr/>
          <p:nvPr/>
        </p:nvCxnSpPr>
        <p:spPr>
          <a:xfrm>
            <a:off x="-6025" y="2571762"/>
            <a:ext cx="1984500" cy="0"/>
          </a:xfrm>
          <a:prstGeom prst="straightConnector1">
            <a:avLst/>
          </a:prstGeom>
          <a:noFill/>
          <a:ln w="9525" cap="flat" cmpd="sng">
            <a:solidFill>
              <a:srgbClr val="CCCCCC"/>
            </a:solidFill>
            <a:prstDash val="solid"/>
            <a:round/>
            <a:headEnd type="none" w="sm" len="sm"/>
            <a:tailEnd type="none" w="sm" len="sm"/>
          </a:ln>
        </p:spPr>
      </p:cxnSp>
      <p:sp>
        <p:nvSpPr>
          <p:cNvPr id="18" name="Google Shape;18;p57"/>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7"/>
          <p:cNvSpPr txBox="1">
            <a:spLocks noGrp="1"/>
          </p:cNvSpPr>
          <p:nvPr>
            <p:ph type="ctrTitle"/>
          </p:nvPr>
        </p:nvSpPr>
        <p:spPr>
          <a:xfrm>
            <a:off x="2022225" y="1693523"/>
            <a:ext cx="37878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cxnSp>
        <p:nvCxnSpPr>
          <p:cNvPr id="20" name="Google Shape;20;p57"/>
          <p:cNvCxnSpPr/>
          <p:nvPr/>
        </p:nvCxnSpPr>
        <p:spPr>
          <a:xfrm>
            <a:off x="5898975" y="2571750"/>
            <a:ext cx="3251100" cy="0"/>
          </a:xfrm>
          <a:prstGeom prst="straightConnector1">
            <a:avLst/>
          </a:prstGeom>
          <a:noFill/>
          <a:ln w="9525" cap="flat" cmpd="sng">
            <a:solidFill>
              <a:srgbClr val="CCCCCC"/>
            </a:solidFill>
            <a:prstDash val="solid"/>
            <a:round/>
            <a:headEnd type="none" w="sm" len="sm"/>
            <a:tailEnd type="none" w="sm" len="sm"/>
          </a:ln>
        </p:spPr>
      </p:cxnSp>
      <p:sp>
        <p:nvSpPr>
          <p:cNvPr id="21" name="Google Shape;21;p5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cxnSp>
        <p:nvCxnSpPr>
          <p:cNvPr id="23" name="Google Shape;23;p58"/>
          <p:cNvCxnSpPr/>
          <p:nvPr/>
        </p:nvCxnSpPr>
        <p:spPr>
          <a:xfrm>
            <a:off x="0" y="1131725"/>
            <a:ext cx="1375800" cy="0"/>
          </a:xfrm>
          <a:prstGeom prst="straightConnector1">
            <a:avLst/>
          </a:prstGeom>
          <a:noFill/>
          <a:ln w="9525" cap="flat" cmpd="sng">
            <a:solidFill>
              <a:srgbClr val="CCCCCC"/>
            </a:solidFill>
            <a:prstDash val="solid"/>
            <a:round/>
            <a:headEnd type="none" w="sm" len="sm"/>
            <a:tailEnd type="none" w="sm" len="sm"/>
          </a:ln>
        </p:spPr>
      </p:cxnSp>
      <p:sp>
        <p:nvSpPr>
          <p:cNvPr id="24" name="Google Shape;24;p5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8"/>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Font typeface="Lora"/>
              <a:buNone/>
              <a:defRPr sz="2000" b="1">
                <a:latin typeface="Lora"/>
                <a:ea typeface="Lora"/>
                <a:cs typeface="Lora"/>
                <a:sym typeface="Lora"/>
              </a:defRPr>
            </a:lvl1pPr>
            <a:lvl2pPr lvl="1"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2pPr>
            <a:lvl3pPr lvl="2"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3pPr>
            <a:lvl4pPr lvl="3"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4pPr>
            <a:lvl5pPr lvl="4"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5pPr>
            <a:lvl6pPr lvl="5"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6pPr>
            <a:lvl7pPr lvl="6"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7pPr>
            <a:lvl8pPr lvl="7"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8pPr>
            <a:lvl9pPr lvl="8"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26" name="Google Shape;26;p58"/>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27" name="Google Shape;27;p58"/>
          <p:cNvCxnSpPr/>
          <p:nvPr/>
        </p:nvCxnSpPr>
        <p:spPr>
          <a:xfrm>
            <a:off x="5265650" y="1131725"/>
            <a:ext cx="3878400" cy="0"/>
          </a:xfrm>
          <a:prstGeom prst="straightConnector1">
            <a:avLst/>
          </a:prstGeom>
          <a:noFill/>
          <a:ln w="9525" cap="flat" cmpd="sng">
            <a:solidFill>
              <a:srgbClr val="CCCCCC"/>
            </a:solidFill>
            <a:prstDash val="solid"/>
            <a:round/>
            <a:headEnd type="none" w="sm" len="sm"/>
            <a:tailEnd type="none" w="sm" len="sm"/>
          </a:ln>
        </p:spPr>
      </p:cxnSp>
      <p:sp>
        <p:nvSpPr>
          <p:cNvPr id="28" name="Google Shape;28;p5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9"/>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cxnSp>
        <p:nvCxnSpPr>
          <p:cNvPr id="31" name="Google Shape;31;p59"/>
          <p:cNvCxnSpPr/>
          <p:nvPr/>
        </p:nvCxnSpPr>
        <p:spPr>
          <a:xfrm>
            <a:off x="0" y="1131725"/>
            <a:ext cx="1375800" cy="0"/>
          </a:xfrm>
          <a:prstGeom prst="straightConnector1">
            <a:avLst/>
          </a:prstGeom>
          <a:noFill/>
          <a:ln w="9525" cap="flat" cmpd="sng">
            <a:solidFill>
              <a:srgbClr val="CCCCCC"/>
            </a:solidFill>
            <a:prstDash val="solid"/>
            <a:round/>
            <a:headEnd type="none" w="sm" len="sm"/>
            <a:tailEnd type="none" w="sm" len="sm"/>
          </a:ln>
        </p:spPr>
      </p:cxnSp>
      <p:sp>
        <p:nvSpPr>
          <p:cNvPr id="32" name="Google Shape;32;p59"/>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 name="Google Shape;33;p59"/>
          <p:cNvCxnSpPr/>
          <p:nvPr/>
        </p:nvCxnSpPr>
        <p:spPr>
          <a:xfrm>
            <a:off x="5265650" y="1131725"/>
            <a:ext cx="3878400" cy="0"/>
          </a:xfrm>
          <a:prstGeom prst="straightConnector1">
            <a:avLst/>
          </a:prstGeom>
          <a:noFill/>
          <a:ln w="9525" cap="flat" cmpd="sng">
            <a:solidFill>
              <a:srgbClr val="CCCCCC"/>
            </a:solidFill>
            <a:prstDash val="solid"/>
            <a:round/>
            <a:headEnd type="none" w="sm" len="sm"/>
            <a:tailEnd type="none" w="sm" len="sm"/>
          </a:ln>
        </p:spPr>
      </p:cxnSp>
      <p:sp>
        <p:nvSpPr>
          <p:cNvPr id="34" name="Google Shape;34;p5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1"/>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6" name="Google Shape;46;p61"/>
          <p:cNvSpPr txBox="1">
            <a:spLocks noGrp="1"/>
          </p:cNvSpPr>
          <p:nvPr>
            <p:ph type="body" idx="1"/>
          </p:nvPr>
        </p:nvSpPr>
        <p:spPr>
          <a:xfrm>
            <a:off x="1381250" y="1618700"/>
            <a:ext cx="3425400" cy="32310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47" name="Google Shape;47;p61"/>
          <p:cNvSpPr txBox="1">
            <a:spLocks noGrp="1"/>
          </p:cNvSpPr>
          <p:nvPr>
            <p:ph type="body" idx="2"/>
          </p:nvPr>
        </p:nvSpPr>
        <p:spPr>
          <a:xfrm>
            <a:off x="5012916" y="1618700"/>
            <a:ext cx="3425400" cy="32310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cxnSp>
        <p:nvCxnSpPr>
          <p:cNvPr id="48" name="Google Shape;48;p61"/>
          <p:cNvCxnSpPr/>
          <p:nvPr/>
        </p:nvCxnSpPr>
        <p:spPr>
          <a:xfrm>
            <a:off x="0" y="1131725"/>
            <a:ext cx="1375800" cy="0"/>
          </a:xfrm>
          <a:prstGeom prst="straightConnector1">
            <a:avLst/>
          </a:prstGeom>
          <a:noFill/>
          <a:ln w="9525" cap="flat" cmpd="sng">
            <a:solidFill>
              <a:srgbClr val="CCCCCC"/>
            </a:solidFill>
            <a:prstDash val="solid"/>
            <a:round/>
            <a:headEnd type="none" w="sm" len="sm"/>
            <a:tailEnd type="none" w="sm" len="sm"/>
          </a:ln>
        </p:spPr>
      </p:cxnSp>
      <p:sp>
        <p:nvSpPr>
          <p:cNvPr id="49" name="Google Shape;49;p61"/>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 name="Google Shape;50;p61"/>
          <p:cNvCxnSpPr/>
          <p:nvPr/>
        </p:nvCxnSpPr>
        <p:spPr>
          <a:xfrm>
            <a:off x="5265650" y="1131725"/>
            <a:ext cx="3878400" cy="0"/>
          </a:xfrm>
          <a:prstGeom prst="straightConnector1">
            <a:avLst/>
          </a:prstGeom>
          <a:noFill/>
          <a:ln w="9525" cap="flat" cmpd="sng">
            <a:solidFill>
              <a:srgbClr val="CCCCCC"/>
            </a:solidFill>
            <a:prstDash val="solid"/>
            <a:round/>
            <a:headEnd type="none" w="sm" len="sm"/>
            <a:tailEnd type="none" w="sm" len="sm"/>
          </a:ln>
        </p:spPr>
      </p:cxnSp>
      <p:sp>
        <p:nvSpPr>
          <p:cNvPr id="51" name="Google Shape;51;p6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2"/>
        <p:cNvGrpSpPr/>
        <p:nvPr/>
      </p:nvGrpSpPr>
      <p:grpSpPr>
        <a:xfrm>
          <a:off x="0" y="0"/>
          <a:ext cx="0" cy="0"/>
          <a:chOff x="0" y="0"/>
          <a:chExt cx="0" cy="0"/>
        </a:xfrm>
      </p:grpSpPr>
      <p:sp>
        <p:nvSpPr>
          <p:cNvPr id="53" name="Google Shape;53;p72"/>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54" name="Google Shape;54;p72"/>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55" name="Google Shape;55;p7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lvl="0" indent="0" algn="r">
              <a:lnSpc>
                <a:spcPct val="100000"/>
              </a:lnSpc>
              <a:spcBef>
                <a:spcPts val="0"/>
              </a:spcBef>
              <a:spcAft>
                <a:spcPts val="0"/>
              </a:spcAft>
              <a:buSzPts val="1000"/>
              <a:buNone/>
              <a:defRPr sz="1000" b="0" i="0" u="none" strike="noStrike" cap="none">
                <a:solidFill>
                  <a:srgbClr val="1D1D1B"/>
                </a:solidFill>
                <a:latin typeface="Lora"/>
                <a:ea typeface="Lora"/>
                <a:cs typeface="Lora"/>
                <a:sym typeface="Lora"/>
              </a:defRPr>
            </a:lvl1pPr>
            <a:lvl2pPr marL="0" lvl="1" indent="0" algn="r">
              <a:lnSpc>
                <a:spcPct val="100000"/>
              </a:lnSpc>
              <a:spcBef>
                <a:spcPts val="0"/>
              </a:spcBef>
              <a:spcAft>
                <a:spcPts val="0"/>
              </a:spcAft>
              <a:buSzPts val="1000"/>
              <a:buNone/>
              <a:defRPr sz="1000" b="0" i="0" u="none" strike="noStrike" cap="none">
                <a:solidFill>
                  <a:srgbClr val="1D1D1B"/>
                </a:solidFill>
                <a:latin typeface="Lora"/>
                <a:ea typeface="Lora"/>
                <a:cs typeface="Lora"/>
                <a:sym typeface="Lora"/>
              </a:defRPr>
            </a:lvl2pPr>
            <a:lvl3pPr marL="0" lvl="2" indent="0" algn="r">
              <a:lnSpc>
                <a:spcPct val="100000"/>
              </a:lnSpc>
              <a:spcBef>
                <a:spcPts val="0"/>
              </a:spcBef>
              <a:spcAft>
                <a:spcPts val="0"/>
              </a:spcAft>
              <a:buSzPts val="1000"/>
              <a:buNone/>
              <a:defRPr sz="1000" b="0" i="0" u="none" strike="noStrike" cap="none">
                <a:solidFill>
                  <a:srgbClr val="1D1D1B"/>
                </a:solidFill>
                <a:latin typeface="Lora"/>
                <a:ea typeface="Lora"/>
                <a:cs typeface="Lora"/>
                <a:sym typeface="Lora"/>
              </a:defRPr>
            </a:lvl3pPr>
            <a:lvl4pPr marL="0" lvl="3" indent="0" algn="r">
              <a:lnSpc>
                <a:spcPct val="100000"/>
              </a:lnSpc>
              <a:spcBef>
                <a:spcPts val="0"/>
              </a:spcBef>
              <a:spcAft>
                <a:spcPts val="0"/>
              </a:spcAft>
              <a:buSzPts val="1000"/>
              <a:buNone/>
              <a:defRPr sz="1000" b="0" i="0" u="none" strike="noStrike" cap="none">
                <a:solidFill>
                  <a:srgbClr val="1D1D1B"/>
                </a:solidFill>
                <a:latin typeface="Lora"/>
                <a:ea typeface="Lora"/>
                <a:cs typeface="Lora"/>
                <a:sym typeface="Lora"/>
              </a:defRPr>
            </a:lvl4pPr>
            <a:lvl5pPr marL="0" lvl="4" indent="0" algn="r">
              <a:lnSpc>
                <a:spcPct val="100000"/>
              </a:lnSpc>
              <a:spcBef>
                <a:spcPts val="0"/>
              </a:spcBef>
              <a:spcAft>
                <a:spcPts val="0"/>
              </a:spcAft>
              <a:buSzPts val="1000"/>
              <a:buNone/>
              <a:defRPr sz="1000" b="0" i="0" u="none" strike="noStrike" cap="none">
                <a:solidFill>
                  <a:srgbClr val="1D1D1B"/>
                </a:solidFill>
                <a:latin typeface="Lora"/>
                <a:ea typeface="Lora"/>
                <a:cs typeface="Lora"/>
                <a:sym typeface="Lora"/>
              </a:defRPr>
            </a:lvl5pPr>
            <a:lvl6pPr marL="0" lvl="5" indent="0" algn="r">
              <a:lnSpc>
                <a:spcPct val="100000"/>
              </a:lnSpc>
              <a:spcBef>
                <a:spcPts val="0"/>
              </a:spcBef>
              <a:spcAft>
                <a:spcPts val="0"/>
              </a:spcAft>
              <a:buSzPts val="1000"/>
              <a:buNone/>
              <a:defRPr sz="1000" b="0" i="0" u="none" strike="noStrike" cap="none">
                <a:solidFill>
                  <a:srgbClr val="1D1D1B"/>
                </a:solidFill>
                <a:latin typeface="Lora"/>
                <a:ea typeface="Lora"/>
                <a:cs typeface="Lora"/>
                <a:sym typeface="Lora"/>
              </a:defRPr>
            </a:lvl6pPr>
            <a:lvl7pPr marL="0" lvl="6" indent="0" algn="r">
              <a:lnSpc>
                <a:spcPct val="100000"/>
              </a:lnSpc>
              <a:spcBef>
                <a:spcPts val="0"/>
              </a:spcBef>
              <a:spcAft>
                <a:spcPts val="0"/>
              </a:spcAft>
              <a:buSzPts val="1000"/>
              <a:buNone/>
              <a:defRPr sz="1000" b="0" i="0" u="none" strike="noStrike" cap="none">
                <a:solidFill>
                  <a:srgbClr val="1D1D1B"/>
                </a:solidFill>
                <a:latin typeface="Lora"/>
                <a:ea typeface="Lora"/>
                <a:cs typeface="Lora"/>
                <a:sym typeface="Lora"/>
              </a:defRPr>
            </a:lvl7pPr>
            <a:lvl8pPr marL="0" lvl="7" indent="0" algn="r">
              <a:lnSpc>
                <a:spcPct val="100000"/>
              </a:lnSpc>
              <a:spcBef>
                <a:spcPts val="0"/>
              </a:spcBef>
              <a:spcAft>
                <a:spcPts val="0"/>
              </a:spcAft>
              <a:buSzPts val="1000"/>
              <a:buNone/>
              <a:defRPr sz="1000" b="0" i="0" u="none" strike="noStrike" cap="none">
                <a:solidFill>
                  <a:srgbClr val="1D1D1B"/>
                </a:solidFill>
                <a:latin typeface="Lora"/>
                <a:ea typeface="Lora"/>
                <a:cs typeface="Lora"/>
                <a:sym typeface="Lora"/>
              </a:defRPr>
            </a:lvl8pPr>
            <a:lvl9pPr marL="0" lvl="8" indent="0" algn="r">
              <a:lnSpc>
                <a:spcPct val="100000"/>
              </a:lnSpc>
              <a:spcBef>
                <a:spcPts val="0"/>
              </a:spcBef>
              <a:spcAft>
                <a:spcPts val="0"/>
              </a:spcAft>
              <a:buSzPts val="1000"/>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s-CL"/>
              <a:t>‹Nº›</a:t>
            </a:fld>
            <a:endParaRPr sz="9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60"/>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37" name="Google Shape;37;p60"/>
          <p:cNvSpPr txBox="1">
            <a:spLocks noGrp="1"/>
          </p:cNvSpPr>
          <p:nvPr>
            <p:ph type="body" idx="1"/>
          </p:nvPr>
        </p:nvSpPr>
        <p:spPr>
          <a:xfrm>
            <a:off x="1381250" y="1651075"/>
            <a:ext cx="2334000" cy="3122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38" name="Google Shape;38;p60"/>
          <p:cNvSpPr txBox="1">
            <a:spLocks noGrp="1"/>
          </p:cNvSpPr>
          <p:nvPr>
            <p:ph type="body" idx="2"/>
          </p:nvPr>
        </p:nvSpPr>
        <p:spPr>
          <a:xfrm>
            <a:off x="3834912" y="1651075"/>
            <a:ext cx="2334000" cy="3122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39" name="Google Shape;39;p60"/>
          <p:cNvSpPr txBox="1">
            <a:spLocks noGrp="1"/>
          </p:cNvSpPr>
          <p:nvPr>
            <p:ph type="body" idx="3"/>
          </p:nvPr>
        </p:nvSpPr>
        <p:spPr>
          <a:xfrm>
            <a:off x="6288573" y="1651075"/>
            <a:ext cx="2334000" cy="3122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cxnSp>
        <p:nvCxnSpPr>
          <p:cNvPr id="40" name="Google Shape;40;p60"/>
          <p:cNvCxnSpPr/>
          <p:nvPr/>
        </p:nvCxnSpPr>
        <p:spPr>
          <a:xfrm>
            <a:off x="0" y="1131725"/>
            <a:ext cx="1375800" cy="0"/>
          </a:xfrm>
          <a:prstGeom prst="straightConnector1">
            <a:avLst/>
          </a:prstGeom>
          <a:noFill/>
          <a:ln w="9525" cap="flat" cmpd="sng">
            <a:solidFill>
              <a:srgbClr val="CCCCCC"/>
            </a:solidFill>
            <a:prstDash val="solid"/>
            <a:round/>
            <a:headEnd type="none" w="sm" len="sm"/>
            <a:tailEnd type="none" w="sm" len="sm"/>
          </a:ln>
        </p:spPr>
      </p:cxnSp>
      <p:sp>
        <p:nvSpPr>
          <p:cNvPr id="41" name="Google Shape;41;p60"/>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 name="Google Shape;42;p60"/>
          <p:cNvCxnSpPr/>
          <p:nvPr/>
        </p:nvCxnSpPr>
        <p:spPr>
          <a:xfrm>
            <a:off x="5265650" y="1131725"/>
            <a:ext cx="3878400" cy="0"/>
          </a:xfrm>
          <a:prstGeom prst="straightConnector1">
            <a:avLst/>
          </a:prstGeom>
          <a:noFill/>
          <a:ln w="9525" cap="flat" cmpd="sng">
            <a:solidFill>
              <a:srgbClr val="CCCCCC"/>
            </a:solidFill>
            <a:prstDash val="solid"/>
            <a:round/>
            <a:headEnd type="none" w="sm" len="sm"/>
            <a:tailEnd type="none" w="sm" len="sm"/>
          </a:ln>
        </p:spPr>
      </p:cxnSp>
      <p:sp>
        <p:nvSpPr>
          <p:cNvPr id="43" name="Google Shape;43;p6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s-CL"/>
              <a:t>‹Nº›</a:t>
            </a:fld>
            <a:endParaRPr/>
          </a:p>
        </p:txBody>
      </p:sp>
    </p:spTree>
    <p:extLst>
      <p:ext uri="{BB962C8B-B14F-4D97-AF65-F5344CB8AC3E}">
        <p14:creationId xmlns:p14="http://schemas.microsoft.com/office/powerpoint/2010/main" val="615011449"/>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 name="Google Shape;7;p54"/>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endParaRPr/>
          </a:p>
        </p:txBody>
      </p:sp>
      <p:sp>
        <p:nvSpPr>
          <p:cNvPr id="8" name="Google Shape;8;p5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s-CL"/>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2.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16.png"/><Relationship Id="rId4" Type="http://schemas.openxmlformats.org/officeDocument/2006/relationships/image" Target="../media/image49.png"/><Relationship Id="rId9"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6320089" y="2805706"/>
            <a:ext cx="2670379" cy="685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 name="Google Shape;61;p1"/>
          <p:cNvPicPr preferRelativeResize="0"/>
          <p:nvPr/>
        </p:nvPicPr>
        <p:blipFill rotWithShape="1">
          <a:blip r:embed="rId4">
            <a:alphaModFix/>
          </a:blip>
          <a:srcRect/>
          <a:stretch/>
        </p:blipFill>
        <p:spPr>
          <a:xfrm>
            <a:off x="6222025" y="375883"/>
            <a:ext cx="2757424" cy="2069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2" name="Google Shape;62;p1"/>
          <p:cNvPicPr preferRelativeResize="0"/>
          <p:nvPr/>
        </p:nvPicPr>
        <p:blipFill rotWithShape="1">
          <a:blip r:embed="rId5">
            <a:alphaModFix/>
          </a:blip>
          <a:srcRect/>
          <a:stretch/>
        </p:blipFill>
        <p:spPr>
          <a:xfrm>
            <a:off x="3505294" y="3754582"/>
            <a:ext cx="5433463" cy="1173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3" name="Google Shape;63;p1"/>
          <p:cNvPicPr preferRelativeResize="0"/>
          <p:nvPr/>
        </p:nvPicPr>
        <p:blipFill rotWithShape="1">
          <a:blip r:embed="rId6">
            <a:alphaModFix/>
          </a:blip>
          <a:srcRect/>
          <a:stretch/>
        </p:blipFill>
        <p:spPr>
          <a:xfrm>
            <a:off x="270196" y="3148242"/>
            <a:ext cx="2948018" cy="17796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Google Shape;64;p1"/>
          <p:cNvPicPr preferRelativeResize="0"/>
          <p:nvPr/>
        </p:nvPicPr>
        <p:blipFill rotWithShape="1">
          <a:blip r:embed="rId7">
            <a:alphaModFix/>
          </a:blip>
          <a:srcRect l="1165"/>
          <a:stretch/>
        </p:blipFill>
        <p:spPr>
          <a:xfrm>
            <a:off x="222847" y="375883"/>
            <a:ext cx="2886367" cy="2450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5" name="Google Shape;65;p1"/>
          <p:cNvPicPr preferRelativeResize="0"/>
          <p:nvPr/>
        </p:nvPicPr>
        <p:blipFill rotWithShape="1">
          <a:blip r:embed="rId8">
            <a:alphaModFix/>
          </a:blip>
          <a:srcRect/>
          <a:stretch/>
        </p:blipFill>
        <p:spPr>
          <a:xfrm>
            <a:off x="3469269" y="2708529"/>
            <a:ext cx="2599765" cy="802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6" name="Google Shape;66;p1"/>
          <p:cNvPicPr preferRelativeResize="0"/>
          <p:nvPr/>
        </p:nvPicPr>
        <p:blipFill rotWithShape="1">
          <a:blip r:embed="rId9">
            <a:alphaModFix/>
          </a:blip>
          <a:srcRect/>
          <a:stretch/>
        </p:blipFill>
        <p:spPr>
          <a:xfrm>
            <a:off x="3319832" y="375883"/>
            <a:ext cx="2657329" cy="10849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7" name="Google Shape;67;p1"/>
          <p:cNvPicPr preferRelativeResize="0"/>
          <p:nvPr/>
        </p:nvPicPr>
        <p:blipFill rotWithShape="1">
          <a:blip r:embed="rId10">
            <a:alphaModFix/>
          </a:blip>
          <a:srcRect/>
          <a:stretch/>
        </p:blipFill>
        <p:spPr>
          <a:xfrm>
            <a:off x="3319831" y="1690873"/>
            <a:ext cx="2657329" cy="787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3"/>
          <p:cNvSpPr txBox="1">
            <a:spLocks noGrp="1"/>
          </p:cNvSpPr>
          <p:nvPr>
            <p:ph type="ctrTitle"/>
          </p:nvPr>
        </p:nvSpPr>
        <p:spPr>
          <a:xfrm>
            <a:off x="2022225" y="1693523"/>
            <a:ext cx="37878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CL"/>
              <a:t>Manejo de datos</a:t>
            </a:r>
            <a:endParaRPr/>
          </a:p>
        </p:txBody>
      </p:sp>
      <p:sp>
        <p:nvSpPr>
          <p:cNvPr id="415" name="Google Shape;415;p23"/>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0" i="0" u="none" strike="noStrike" cap="none" dirty="0">
                <a:solidFill>
                  <a:schemeClr val="dk1"/>
                </a:solidFill>
                <a:latin typeface="Lora"/>
                <a:ea typeface="Lora"/>
                <a:cs typeface="Lora"/>
                <a:sym typeface="Lora"/>
              </a:rPr>
              <a:t>2</a:t>
            </a:r>
            <a:endParaRPr sz="2400" b="0" i="0" u="none" strike="noStrike" cap="none" dirty="0">
              <a:solidFill>
                <a:srgbClr val="000000"/>
              </a:solidFill>
              <a:latin typeface="Lora"/>
              <a:ea typeface="Lora"/>
              <a:cs typeface="Lora"/>
              <a:sym typeface="Lora"/>
            </a:endParaRPr>
          </a:p>
        </p:txBody>
      </p:sp>
      <p:sp>
        <p:nvSpPr>
          <p:cNvPr id="416" name="Google Shape;416;p2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10</a:t>
            </a:fld>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4"/>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t>Fases de la limpieza de datos</a:t>
            </a:r>
            <a:endParaRPr/>
          </a:p>
        </p:txBody>
      </p:sp>
      <p:grpSp>
        <p:nvGrpSpPr>
          <p:cNvPr id="422" name="Google Shape;422;p24"/>
          <p:cNvGrpSpPr/>
          <p:nvPr/>
        </p:nvGrpSpPr>
        <p:grpSpPr>
          <a:xfrm>
            <a:off x="3005697" y="1463220"/>
            <a:ext cx="910932" cy="1800000"/>
            <a:chOff x="2897278" y="622457"/>
            <a:chExt cx="1557030" cy="3188238"/>
          </a:xfrm>
        </p:grpSpPr>
        <p:grpSp>
          <p:nvGrpSpPr>
            <p:cNvPr id="423" name="Google Shape;423;p24"/>
            <p:cNvGrpSpPr/>
            <p:nvPr/>
          </p:nvGrpSpPr>
          <p:grpSpPr>
            <a:xfrm rot="10800000" flipH="1">
              <a:off x="2897278" y="2253665"/>
              <a:ext cx="1557030" cy="1557030"/>
              <a:chOff x="1472426" y="1967171"/>
              <a:chExt cx="1557030" cy="1557030"/>
            </a:xfrm>
          </p:grpSpPr>
          <p:sp>
            <p:nvSpPr>
              <p:cNvPr id="424" name="Google Shape;424;p24"/>
              <p:cNvSpPr/>
              <p:nvPr/>
            </p:nvSpPr>
            <p:spPr>
              <a:xfrm>
                <a:off x="1609103" y="2103848"/>
                <a:ext cx="1283677" cy="1283677"/>
              </a:xfrm>
              <a:prstGeom prst="donut">
                <a:avLst>
                  <a:gd name="adj" fmla="val 15734"/>
                </a:avLst>
              </a:prstGeom>
              <a:solidFill>
                <a:srgbClr val="F6921D"/>
              </a:solidFill>
              <a:ln w="25400" cap="flat" cmpd="sng">
                <a:solidFill>
                  <a:srgbClr val="F692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sp>
            <p:nvSpPr>
              <p:cNvPr id="425" name="Google Shape;425;p24"/>
              <p:cNvSpPr/>
              <p:nvPr/>
            </p:nvSpPr>
            <p:spPr>
              <a:xfrm>
                <a:off x="1472426" y="1967171"/>
                <a:ext cx="1557030" cy="1557030"/>
              </a:xfrm>
              <a:prstGeom prst="blockArc">
                <a:avLst>
                  <a:gd name="adj1" fmla="val 7613006"/>
                  <a:gd name="adj2" fmla="val 18431820"/>
                  <a:gd name="adj3" fmla="val 3267"/>
                </a:avLst>
              </a:prstGeom>
              <a:solidFill>
                <a:srgbClr val="F6921D"/>
              </a:solidFill>
              <a:ln w="25400" cap="flat" cmpd="sng">
                <a:solidFill>
                  <a:srgbClr val="F692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grpSp>
        <p:sp>
          <p:nvSpPr>
            <p:cNvPr id="426" name="Google Shape;426;p24"/>
            <p:cNvSpPr txBox="1"/>
            <p:nvPr/>
          </p:nvSpPr>
          <p:spPr>
            <a:xfrm flipH="1">
              <a:off x="3075213" y="2878961"/>
              <a:ext cx="1201156" cy="3543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s-CL" sz="700" b="1" i="0" u="none" strike="noStrike" cap="none">
                  <a:solidFill>
                    <a:srgbClr val="F6921D"/>
                  </a:solidFill>
                  <a:latin typeface="Quattrocento Sans"/>
                  <a:ea typeface="Quattrocento Sans"/>
                  <a:cs typeface="Quattrocento Sans"/>
                  <a:sym typeface="Quattrocento Sans"/>
                </a:rPr>
                <a:t>Diagnosticar</a:t>
              </a:r>
              <a:endParaRPr sz="1000" b="1" i="0" u="none" strike="noStrike" cap="none">
                <a:solidFill>
                  <a:srgbClr val="F6921D"/>
                </a:solidFill>
                <a:latin typeface="Quattrocento Sans"/>
                <a:ea typeface="Quattrocento Sans"/>
                <a:cs typeface="Quattrocento Sans"/>
                <a:sym typeface="Quattrocento Sans"/>
              </a:endParaRPr>
            </a:p>
          </p:txBody>
        </p:sp>
        <p:cxnSp>
          <p:nvCxnSpPr>
            <p:cNvPr id="427" name="Google Shape;427;p24"/>
            <p:cNvCxnSpPr/>
            <p:nvPr/>
          </p:nvCxnSpPr>
          <p:spPr>
            <a:xfrm rot="10800000">
              <a:off x="3222797" y="622457"/>
              <a:ext cx="0" cy="1800000"/>
            </a:xfrm>
            <a:prstGeom prst="straightConnector1">
              <a:avLst/>
            </a:prstGeom>
            <a:noFill/>
            <a:ln w="25400" cap="flat" cmpd="sng">
              <a:solidFill>
                <a:srgbClr val="F6921D"/>
              </a:solidFill>
              <a:prstDash val="solid"/>
              <a:round/>
              <a:headEnd type="none" w="sm" len="sm"/>
              <a:tailEnd type="oval" w="lg" len="lg"/>
            </a:ln>
          </p:spPr>
        </p:cxnSp>
      </p:grpSp>
      <p:grpSp>
        <p:nvGrpSpPr>
          <p:cNvPr id="428" name="Google Shape;428;p24"/>
          <p:cNvGrpSpPr/>
          <p:nvPr/>
        </p:nvGrpSpPr>
        <p:grpSpPr>
          <a:xfrm>
            <a:off x="3258879" y="1338865"/>
            <a:ext cx="2039784" cy="788298"/>
            <a:chOff x="4965552" y="1736224"/>
            <a:chExt cx="1759674" cy="788298"/>
          </a:xfrm>
        </p:grpSpPr>
        <p:sp>
          <p:nvSpPr>
            <p:cNvPr id="429" name="Google Shape;429;p24"/>
            <p:cNvSpPr txBox="1"/>
            <p:nvPr/>
          </p:nvSpPr>
          <p:spPr>
            <a:xfrm>
              <a:off x="4965552" y="2001302"/>
              <a:ext cx="1759674" cy="52322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Faltan datos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Errores.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Registros válidos: extremos verdaderos.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Sin diagnóstico, todavía sospechoso.</a:t>
              </a:r>
              <a:endParaRPr sz="500" b="0" i="0" u="none" strike="noStrike" cap="none">
                <a:solidFill>
                  <a:srgbClr val="7F7F7F"/>
                </a:solidFill>
                <a:latin typeface="Quattrocento Sans"/>
                <a:ea typeface="Quattrocento Sans"/>
                <a:cs typeface="Quattrocento Sans"/>
                <a:sym typeface="Quattrocento Sans"/>
              </a:endParaRPr>
            </a:p>
          </p:txBody>
        </p:sp>
        <p:sp>
          <p:nvSpPr>
            <p:cNvPr id="430" name="Google Shape;430;p24"/>
            <p:cNvSpPr txBox="1"/>
            <p:nvPr/>
          </p:nvSpPr>
          <p:spPr>
            <a:xfrm>
              <a:off x="4965552" y="1736224"/>
              <a:ext cx="175967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CL" sz="1050" b="1" i="0" u="none" strike="noStrike" cap="none">
                  <a:solidFill>
                    <a:srgbClr val="F6921D"/>
                  </a:solidFill>
                  <a:latin typeface="Quattrocento Sans"/>
                  <a:ea typeface="Quattrocento Sans"/>
                  <a:cs typeface="Quattrocento Sans"/>
                  <a:sym typeface="Quattrocento Sans"/>
                </a:rPr>
                <a:t>Diagnosticar</a:t>
              </a:r>
              <a:endParaRPr sz="1400" b="0" i="0" u="none" strike="noStrike" cap="none">
                <a:solidFill>
                  <a:srgbClr val="000000"/>
                </a:solidFill>
                <a:latin typeface="Arial"/>
                <a:ea typeface="Arial"/>
                <a:cs typeface="Arial"/>
                <a:sym typeface="Arial"/>
              </a:endParaRPr>
            </a:p>
          </p:txBody>
        </p:sp>
      </p:grpSp>
      <p:grpSp>
        <p:nvGrpSpPr>
          <p:cNvPr id="431" name="Google Shape;431;p24"/>
          <p:cNvGrpSpPr/>
          <p:nvPr/>
        </p:nvGrpSpPr>
        <p:grpSpPr>
          <a:xfrm>
            <a:off x="5888523" y="1474440"/>
            <a:ext cx="910800" cy="1800000"/>
            <a:chOff x="7312824" y="622457"/>
            <a:chExt cx="1557030" cy="3188238"/>
          </a:xfrm>
        </p:grpSpPr>
        <p:grpSp>
          <p:nvGrpSpPr>
            <p:cNvPr id="432" name="Google Shape;432;p24"/>
            <p:cNvGrpSpPr/>
            <p:nvPr/>
          </p:nvGrpSpPr>
          <p:grpSpPr>
            <a:xfrm rot="10800000" flipH="1">
              <a:off x="7312824" y="2253665"/>
              <a:ext cx="1557030" cy="1557030"/>
              <a:chOff x="1472426" y="1967171"/>
              <a:chExt cx="1557030" cy="1557030"/>
            </a:xfrm>
          </p:grpSpPr>
          <p:sp>
            <p:nvSpPr>
              <p:cNvPr id="433" name="Google Shape;433;p24"/>
              <p:cNvSpPr/>
              <p:nvPr/>
            </p:nvSpPr>
            <p:spPr>
              <a:xfrm>
                <a:off x="1609103" y="2103848"/>
                <a:ext cx="1283677" cy="1283677"/>
              </a:xfrm>
              <a:prstGeom prst="donut">
                <a:avLst>
                  <a:gd name="adj" fmla="val 15734"/>
                </a:avLst>
              </a:prstGeom>
              <a:solidFill>
                <a:srgbClr val="979593"/>
              </a:solidFill>
              <a:ln w="25400" cap="flat" cmpd="sng">
                <a:solidFill>
                  <a:srgbClr val="97959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979593"/>
                  </a:solidFill>
                  <a:latin typeface="Quattrocento Sans"/>
                  <a:ea typeface="Quattrocento Sans"/>
                  <a:cs typeface="Quattrocento Sans"/>
                  <a:sym typeface="Quattrocento Sans"/>
                </a:endParaRPr>
              </a:p>
            </p:txBody>
          </p:sp>
          <p:sp>
            <p:nvSpPr>
              <p:cNvPr id="434" name="Google Shape;434;p24"/>
              <p:cNvSpPr/>
              <p:nvPr/>
            </p:nvSpPr>
            <p:spPr>
              <a:xfrm>
                <a:off x="1472426" y="1967171"/>
                <a:ext cx="1557030" cy="1557030"/>
              </a:xfrm>
              <a:prstGeom prst="blockArc">
                <a:avLst>
                  <a:gd name="adj1" fmla="val 7613006"/>
                  <a:gd name="adj2" fmla="val 18431820"/>
                  <a:gd name="adj3" fmla="val 3267"/>
                </a:avLst>
              </a:prstGeom>
              <a:solidFill>
                <a:srgbClr val="979593"/>
              </a:solidFill>
              <a:ln w="25400" cap="flat" cmpd="sng">
                <a:solidFill>
                  <a:srgbClr val="97959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979593"/>
                  </a:solidFill>
                  <a:latin typeface="Quattrocento Sans"/>
                  <a:ea typeface="Quattrocento Sans"/>
                  <a:cs typeface="Quattrocento Sans"/>
                  <a:sym typeface="Quattrocento Sans"/>
                </a:endParaRPr>
              </a:p>
            </p:txBody>
          </p:sp>
        </p:grpSp>
        <p:sp>
          <p:nvSpPr>
            <p:cNvPr id="435" name="Google Shape;435;p24"/>
            <p:cNvSpPr txBox="1"/>
            <p:nvPr/>
          </p:nvSpPr>
          <p:spPr>
            <a:xfrm flipH="1">
              <a:off x="7490759" y="2862903"/>
              <a:ext cx="1201158" cy="3543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s-CL" sz="700" b="1" i="0" u="none" strike="noStrike" cap="none">
                  <a:solidFill>
                    <a:srgbClr val="979593"/>
                  </a:solidFill>
                  <a:latin typeface="Quattrocento Sans"/>
                  <a:ea typeface="Quattrocento Sans"/>
                  <a:cs typeface="Quattrocento Sans"/>
                  <a:sym typeface="Quattrocento Sans"/>
                </a:rPr>
                <a:t>Documentar</a:t>
              </a:r>
              <a:endParaRPr sz="1400" b="0" i="0" u="none" strike="noStrike" cap="none">
                <a:solidFill>
                  <a:srgbClr val="000000"/>
                </a:solidFill>
                <a:latin typeface="Arial"/>
                <a:ea typeface="Arial"/>
                <a:cs typeface="Arial"/>
                <a:sym typeface="Arial"/>
              </a:endParaRPr>
            </a:p>
          </p:txBody>
        </p:sp>
        <p:cxnSp>
          <p:nvCxnSpPr>
            <p:cNvPr id="436" name="Google Shape;436;p24"/>
            <p:cNvCxnSpPr/>
            <p:nvPr/>
          </p:nvCxnSpPr>
          <p:spPr>
            <a:xfrm rot="10800000" flipH="1">
              <a:off x="7639564" y="622457"/>
              <a:ext cx="162" cy="1800000"/>
            </a:xfrm>
            <a:prstGeom prst="straightConnector1">
              <a:avLst/>
            </a:prstGeom>
            <a:noFill/>
            <a:ln w="25400" cap="flat" cmpd="sng">
              <a:solidFill>
                <a:srgbClr val="979593"/>
              </a:solidFill>
              <a:prstDash val="solid"/>
              <a:round/>
              <a:headEnd type="none" w="sm" len="sm"/>
              <a:tailEnd type="oval" w="lg" len="lg"/>
            </a:ln>
          </p:spPr>
        </p:cxnSp>
      </p:grpSp>
      <p:grpSp>
        <p:nvGrpSpPr>
          <p:cNvPr id="437" name="Google Shape;437;p24"/>
          <p:cNvGrpSpPr/>
          <p:nvPr/>
        </p:nvGrpSpPr>
        <p:grpSpPr>
          <a:xfrm>
            <a:off x="6149185" y="1347130"/>
            <a:ext cx="2424146" cy="1003742"/>
            <a:chOff x="4965552" y="1736224"/>
            <a:chExt cx="1993751" cy="1003742"/>
          </a:xfrm>
        </p:grpSpPr>
        <p:sp>
          <p:nvSpPr>
            <p:cNvPr id="438" name="Google Shape;438;p24"/>
            <p:cNvSpPr txBox="1"/>
            <p:nvPr/>
          </p:nvSpPr>
          <p:spPr>
            <a:xfrm>
              <a:off x="4965552" y="2001302"/>
              <a:ext cx="1993751" cy="73866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Falta de datos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Exceso de datos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Valores atípicos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Inconsistencias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Patrones extraños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Resultados de análisis sospechosos</a:t>
              </a:r>
              <a:endParaRPr sz="500" b="0" i="0" u="none" strike="noStrike" cap="none">
                <a:solidFill>
                  <a:srgbClr val="7F7F7F"/>
                </a:solidFill>
                <a:latin typeface="Quattrocento Sans"/>
                <a:ea typeface="Quattrocento Sans"/>
                <a:cs typeface="Quattrocento Sans"/>
                <a:sym typeface="Quattrocento Sans"/>
              </a:endParaRPr>
            </a:p>
          </p:txBody>
        </p:sp>
        <p:sp>
          <p:nvSpPr>
            <p:cNvPr id="439" name="Google Shape;439;p24"/>
            <p:cNvSpPr txBox="1"/>
            <p:nvPr/>
          </p:nvSpPr>
          <p:spPr>
            <a:xfrm>
              <a:off x="4965552" y="1736224"/>
              <a:ext cx="175967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CL" sz="1050" b="1" i="0" u="none" strike="noStrike" cap="none">
                  <a:solidFill>
                    <a:srgbClr val="979593"/>
                  </a:solidFill>
                  <a:latin typeface="Quattrocento Sans"/>
                  <a:ea typeface="Quattrocento Sans"/>
                  <a:cs typeface="Quattrocento Sans"/>
                  <a:sym typeface="Quattrocento Sans"/>
                </a:rPr>
                <a:t>Documentar</a:t>
              </a:r>
              <a:endParaRPr sz="1400" b="0" i="0" u="none" strike="noStrike" cap="none">
                <a:solidFill>
                  <a:srgbClr val="000000"/>
                </a:solidFill>
                <a:latin typeface="Arial"/>
                <a:ea typeface="Arial"/>
                <a:cs typeface="Arial"/>
                <a:sym typeface="Arial"/>
              </a:endParaRPr>
            </a:p>
          </p:txBody>
        </p:sp>
      </p:grpSp>
      <p:grpSp>
        <p:nvGrpSpPr>
          <p:cNvPr id="440" name="Google Shape;440;p24"/>
          <p:cNvGrpSpPr/>
          <p:nvPr/>
        </p:nvGrpSpPr>
        <p:grpSpPr>
          <a:xfrm>
            <a:off x="1817549" y="4084358"/>
            <a:ext cx="2052225" cy="1003742"/>
            <a:chOff x="4965552" y="1736224"/>
            <a:chExt cx="1759674" cy="1003742"/>
          </a:xfrm>
        </p:grpSpPr>
        <p:sp>
          <p:nvSpPr>
            <p:cNvPr id="441" name="Google Shape;441;p24"/>
            <p:cNvSpPr txBox="1"/>
            <p:nvPr/>
          </p:nvSpPr>
          <p:spPr>
            <a:xfrm>
              <a:off x="4965552" y="2001302"/>
              <a:ext cx="1759674" cy="73866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Falta de datos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Exceso de datos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Valores atípicos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Inconsistencias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Patrones extraños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Resultados de análisis sospechosos</a:t>
              </a:r>
              <a:endParaRPr sz="500" b="0" i="0" u="none" strike="noStrike" cap="none">
                <a:solidFill>
                  <a:srgbClr val="7F7F7F"/>
                </a:solidFill>
                <a:latin typeface="Quattrocento Sans"/>
                <a:ea typeface="Quattrocento Sans"/>
                <a:cs typeface="Quattrocento Sans"/>
                <a:sym typeface="Quattrocento Sans"/>
              </a:endParaRPr>
            </a:p>
          </p:txBody>
        </p:sp>
        <p:sp>
          <p:nvSpPr>
            <p:cNvPr id="442" name="Google Shape;442;p24"/>
            <p:cNvSpPr txBox="1"/>
            <p:nvPr/>
          </p:nvSpPr>
          <p:spPr>
            <a:xfrm>
              <a:off x="4965552" y="1736224"/>
              <a:ext cx="175967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CL" sz="1050" b="1" i="0" u="none" strike="noStrike" cap="none">
                  <a:solidFill>
                    <a:srgbClr val="FFCD00"/>
                  </a:solidFill>
                  <a:latin typeface="Quattrocento Sans"/>
                  <a:ea typeface="Quattrocento Sans"/>
                  <a:cs typeface="Quattrocento Sans"/>
                  <a:sym typeface="Quattrocento Sans"/>
                </a:rPr>
                <a:t>Detección</a:t>
              </a:r>
              <a:endParaRPr sz="1400" b="0" i="0" u="none" strike="noStrike" cap="none">
                <a:solidFill>
                  <a:srgbClr val="000000"/>
                </a:solidFill>
                <a:latin typeface="Arial"/>
                <a:ea typeface="Arial"/>
                <a:cs typeface="Arial"/>
                <a:sym typeface="Arial"/>
              </a:endParaRPr>
            </a:p>
          </p:txBody>
        </p:sp>
      </p:grpSp>
      <p:grpSp>
        <p:nvGrpSpPr>
          <p:cNvPr id="443" name="Google Shape;443;p24"/>
          <p:cNvGrpSpPr/>
          <p:nvPr/>
        </p:nvGrpSpPr>
        <p:grpSpPr>
          <a:xfrm>
            <a:off x="4426643" y="2379305"/>
            <a:ext cx="910800" cy="1800000"/>
            <a:chOff x="5105051" y="2253665"/>
            <a:chExt cx="1557030" cy="3157084"/>
          </a:xfrm>
        </p:grpSpPr>
        <p:grpSp>
          <p:nvGrpSpPr>
            <p:cNvPr id="444" name="Google Shape;444;p24"/>
            <p:cNvGrpSpPr/>
            <p:nvPr/>
          </p:nvGrpSpPr>
          <p:grpSpPr>
            <a:xfrm>
              <a:off x="5105051" y="2253665"/>
              <a:ext cx="1557030" cy="1557030"/>
              <a:chOff x="1472426" y="1967171"/>
              <a:chExt cx="1557030" cy="1557030"/>
            </a:xfrm>
          </p:grpSpPr>
          <p:sp>
            <p:nvSpPr>
              <p:cNvPr id="445" name="Google Shape;445;p24"/>
              <p:cNvSpPr/>
              <p:nvPr/>
            </p:nvSpPr>
            <p:spPr>
              <a:xfrm>
                <a:off x="1609103" y="2103848"/>
                <a:ext cx="1283677" cy="1283677"/>
              </a:xfrm>
              <a:prstGeom prst="donut">
                <a:avLst>
                  <a:gd name="adj" fmla="val 15734"/>
                </a:avLst>
              </a:prstGeom>
              <a:solidFill>
                <a:srgbClr val="A7693A"/>
              </a:solidFill>
              <a:ln w="25400" cap="flat" cmpd="sng">
                <a:solidFill>
                  <a:srgbClr val="A769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Quattrocento Sans"/>
                  <a:ea typeface="Quattrocento Sans"/>
                  <a:cs typeface="Quattrocento Sans"/>
                  <a:sym typeface="Quattrocento Sans"/>
                </a:endParaRPr>
              </a:p>
            </p:txBody>
          </p:sp>
          <p:sp>
            <p:nvSpPr>
              <p:cNvPr id="446" name="Google Shape;446;p24"/>
              <p:cNvSpPr/>
              <p:nvPr/>
            </p:nvSpPr>
            <p:spPr>
              <a:xfrm>
                <a:off x="1472426" y="1967171"/>
                <a:ext cx="1557030" cy="1557030"/>
              </a:xfrm>
              <a:prstGeom prst="blockArc">
                <a:avLst>
                  <a:gd name="adj1" fmla="val 7613006"/>
                  <a:gd name="adj2" fmla="val 18431820"/>
                  <a:gd name="adj3" fmla="val 3267"/>
                </a:avLst>
              </a:prstGeom>
              <a:solidFill>
                <a:srgbClr val="A7693A"/>
              </a:solidFill>
              <a:ln w="25400" cap="flat" cmpd="sng">
                <a:solidFill>
                  <a:srgbClr val="A769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dk1"/>
                  </a:solidFill>
                  <a:latin typeface="Quattrocento Sans"/>
                  <a:ea typeface="Quattrocento Sans"/>
                  <a:cs typeface="Quattrocento Sans"/>
                  <a:sym typeface="Quattrocento Sans"/>
                </a:endParaRPr>
              </a:p>
            </p:txBody>
          </p:sp>
        </p:grpSp>
        <p:sp>
          <p:nvSpPr>
            <p:cNvPr id="447" name="Google Shape;447;p24"/>
            <p:cNvSpPr txBox="1"/>
            <p:nvPr/>
          </p:nvSpPr>
          <p:spPr>
            <a:xfrm>
              <a:off x="5282986" y="2882975"/>
              <a:ext cx="1201158" cy="350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s-CL" sz="700" b="1" i="0" u="none" strike="noStrike" cap="none">
                  <a:solidFill>
                    <a:srgbClr val="A7693A"/>
                  </a:solidFill>
                  <a:latin typeface="Quattrocento Sans"/>
                  <a:ea typeface="Quattrocento Sans"/>
                  <a:cs typeface="Quattrocento Sans"/>
                  <a:sym typeface="Quattrocento Sans"/>
                </a:rPr>
                <a:t>Tratamiento</a:t>
              </a:r>
              <a:endParaRPr sz="1400" b="0" i="0" u="none" strike="noStrike" cap="none">
                <a:solidFill>
                  <a:srgbClr val="000000"/>
                </a:solidFill>
                <a:latin typeface="Arial"/>
                <a:ea typeface="Arial"/>
                <a:cs typeface="Arial"/>
                <a:sym typeface="Arial"/>
              </a:endParaRPr>
            </a:p>
          </p:txBody>
        </p:sp>
        <p:cxnSp>
          <p:nvCxnSpPr>
            <p:cNvPr id="448" name="Google Shape;448;p24"/>
            <p:cNvCxnSpPr/>
            <p:nvPr/>
          </p:nvCxnSpPr>
          <p:spPr>
            <a:xfrm rot="10800000">
              <a:off x="5421764" y="3610749"/>
              <a:ext cx="0" cy="1800000"/>
            </a:xfrm>
            <a:prstGeom prst="straightConnector1">
              <a:avLst/>
            </a:prstGeom>
            <a:noFill/>
            <a:ln w="25400" cap="flat" cmpd="sng">
              <a:solidFill>
                <a:srgbClr val="A7693A"/>
              </a:solidFill>
              <a:prstDash val="solid"/>
              <a:round/>
              <a:headEnd type="oval" w="lg" len="lg"/>
              <a:tailEnd type="none" w="sm" len="sm"/>
            </a:ln>
          </p:spPr>
        </p:cxnSp>
      </p:grpSp>
      <p:grpSp>
        <p:nvGrpSpPr>
          <p:cNvPr id="449" name="Google Shape;449;p24"/>
          <p:cNvGrpSpPr/>
          <p:nvPr/>
        </p:nvGrpSpPr>
        <p:grpSpPr>
          <a:xfrm>
            <a:off x="4686784" y="4055668"/>
            <a:ext cx="2053965" cy="680576"/>
            <a:chOff x="4965552" y="1736224"/>
            <a:chExt cx="1759674" cy="680576"/>
          </a:xfrm>
        </p:grpSpPr>
        <p:sp>
          <p:nvSpPr>
            <p:cNvPr id="450" name="Google Shape;450;p24"/>
            <p:cNvSpPr txBox="1"/>
            <p:nvPr/>
          </p:nvSpPr>
          <p:spPr>
            <a:xfrm>
              <a:off x="4965552" y="2001302"/>
              <a:ext cx="1759674" cy="41549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Dejar sin cobrar</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Correcto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700"/>
                <a:buFont typeface="Arial"/>
                <a:buChar char="•"/>
              </a:pPr>
              <a:r>
                <a:rPr lang="es-CL" sz="700" b="0" i="0" u="none" strike="noStrike" cap="none">
                  <a:solidFill>
                    <a:srgbClr val="000000"/>
                  </a:solidFill>
                  <a:latin typeface="Quattrocento Sans"/>
                  <a:ea typeface="Quattrocento Sans"/>
                  <a:cs typeface="Quattrocento Sans"/>
                  <a:sym typeface="Quattrocento Sans"/>
                </a:rPr>
                <a:t>Borrar</a:t>
              </a:r>
              <a:endParaRPr sz="500" b="0" i="0" u="none" strike="noStrike" cap="none">
                <a:solidFill>
                  <a:srgbClr val="7F7F7F"/>
                </a:solidFill>
                <a:latin typeface="Quattrocento Sans"/>
                <a:ea typeface="Quattrocento Sans"/>
                <a:cs typeface="Quattrocento Sans"/>
                <a:sym typeface="Quattrocento Sans"/>
              </a:endParaRPr>
            </a:p>
          </p:txBody>
        </p:sp>
        <p:sp>
          <p:nvSpPr>
            <p:cNvPr id="451" name="Google Shape;451;p24"/>
            <p:cNvSpPr txBox="1"/>
            <p:nvPr/>
          </p:nvSpPr>
          <p:spPr>
            <a:xfrm>
              <a:off x="4965552" y="1736224"/>
              <a:ext cx="175967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CL" sz="1050" b="1" i="0" u="none" strike="noStrike" cap="none">
                  <a:solidFill>
                    <a:srgbClr val="A7693A"/>
                  </a:solidFill>
                  <a:latin typeface="Quattrocento Sans"/>
                  <a:ea typeface="Quattrocento Sans"/>
                  <a:cs typeface="Quattrocento Sans"/>
                  <a:sym typeface="Quattrocento Sans"/>
                </a:rPr>
                <a:t>Tratamiento</a:t>
              </a:r>
              <a:endParaRPr sz="1400" b="0" i="0" u="none" strike="noStrike" cap="none">
                <a:solidFill>
                  <a:srgbClr val="000000"/>
                </a:solidFill>
                <a:latin typeface="Arial"/>
                <a:ea typeface="Arial"/>
                <a:cs typeface="Arial"/>
                <a:sym typeface="Arial"/>
              </a:endParaRPr>
            </a:p>
          </p:txBody>
        </p:sp>
      </p:grpSp>
      <p:grpSp>
        <p:nvGrpSpPr>
          <p:cNvPr id="452" name="Google Shape;452;p24"/>
          <p:cNvGrpSpPr/>
          <p:nvPr/>
        </p:nvGrpSpPr>
        <p:grpSpPr>
          <a:xfrm>
            <a:off x="1571550" y="2402790"/>
            <a:ext cx="910800" cy="1800000"/>
            <a:chOff x="689505" y="2253665"/>
            <a:chExt cx="1557030" cy="3157084"/>
          </a:xfrm>
        </p:grpSpPr>
        <p:grpSp>
          <p:nvGrpSpPr>
            <p:cNvPr id="453" name="Google Shape;453;p24"/>
            <p:cNvGrpSpPr/>
            <p:nvPr/>
          </p:nvGrpSpPr>
          <p:grpSpPr>
            <a:xfrm>
              <a:off x="689505" y="2253665"/>
              <a:ext cx="1557030" cy="1557030"/>
              <a:chOff x="1472426" y="1967171"/>
              <a:chExt cx="1557030" cy="1557030"/>
            </a:xfrm>
          </p:grpSpPr>
          <p:sp>
            <p:nvSpPr>
              <p:cNvPr id="454" name="Google Shape;454;p24"/>
              <p:cNvSpPr/>
              <p:nvPr/>
            </p:nvSpPr>
            <p:spPr>
              <a:xfrm>
                <a:off x="1609103" y="2103848"/>
                <a:ext cx="1283677" cy="1283677"/>
              </a:xfrm>
              <a:prstGeom prst="donut">
                <a:avLst>
                  <a:gd name="adj" fmla="val 15734"/>
                </a:avLst>
              </a:prstGeom>
              <a:solidFill>
                <a:srgbClr val="FF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sp>
            <p:nvSpPr>
              <p:cNvPr id="455" name="Google Shape;455;p24"/>
              <p:cNvSpPr/>
              <p:nvPr/>
            </p:nvSpPr>
            <p:spPr>
              <a:xfrm>
                <a:off x="1472426" y="1967171"/>
                <a:ext cx="1557030" cy="1557030"/>
              </a:xfrm>
              <a:prstGeom prst="blockArc">
                <a:avLst>
                  <a:gd name="adj1" fmla="val 7613006"/>
                  <a:gd name="adj2" fmla="val 18431820"/>
                  <a:gd name="adj3" fmla="val 3267"/>
                </a:avLst>
              </a:prstGeom>
              <a:solidFill>
                <a:srgbClr val="FFC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grpSp>
        <p:sp>
          <p:nvSpPr>
            <p:cNvPr id="456" name="Google Shape;456;p24"/>
            <p:cNvSpPr txBox="1"/>
            <p:nvPr/>
          </p:nvSpPr>
          <p:spPr>
            <a:xfrm>
              <a:off x="856393" y="2851629"/>
              <a:ext cx="1201156" cy="350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s-CL" sz="700" b="1" i="0" u="none" strike="noStrike" cap="none">
                  <a:solidFill>
                    <a:srgbClr val="FFCD00"/>
                  </a:solidFill>
                  <a:latin typeface="Quattrocento Sans"/>
                  <a:ea typeface="Quattrocento Sans"/>
                  <a:cs typeface="Quattrocento Sans"/>
                  <a:sym typeface="Quattrocento Sans"/>
                </a:rPr>
                <a:t>Detección</a:t>
              </a:r>
              <a:endParaRPr sz="1400" b="0" i="0" u="none" strike="noStrike" cap="none">
                <a:solidFill>
                  <a:srgbClr val="000000"/>
                </a:solidFill>
                <a:latin typeface="Arial"/>
                <a:ea typeface="Arial"/>
                <a:cs typeface="Arial"/>
                <a:sym typeface="Arial"/>
              </a:endParaRPr>
            </a:p>
          </p:txBody>
        </p:sp>
        <p:cxnSp>
          <p:nvCxnSpPr>
            <p:cNvPr id="457" name="Google Shape;457;p24"/>
            <p:cNvCxnSpPr/>
            <p:nvPr/>
          </p:nvCxnSpPr>
          <p:spPr>
            <a:xfrm rot="10800000">
              <a:off x="1012147" y="3610749"/>
              <a:ext cx="0" cy="1800000"/>
            </a:xfrm>
            <a:prstGeom prst="straightConnector1">
              <a:avLst/>
            </a:prstGeom>
            <a:noFill/>
            <a:ln w="25400" cap="flat" cmpd="sng">
              <a:solidFill>
                <a:srgbClr val="FFCD00"/>
              </a:solidFill>
              <a:prstDash val="solid"/>
              <a:round/>
              <a:headEnd type="oval" w="lg" len="lg"/>
              <a:tailEnd type="none" w="sm" len="sm"/>
            </a:ln>
          </p:spPr>
        </p:cxnSp>
      </p:grpSp>
      <p:sp>
        <p:nvSpPr>
          <p:cNvPr id="458" name="Google Shape;458;p24"/>
          <p:cNvSpPr/>
          <p:nvPr/>
        </p:nvSpPr>
        <p:spPr>
          <a:xfrm>
            <a:off x="3946056" y="2698203"/>
            <a:ext cx="395972" cy="307779"/>
          </a:xfrm>
          <a:prstGeom prst="stripedRightArrow">
            <a:avLst>
              <a:gd name="adj1" fmla="val 55139"/>
              <a:gd name="adj2" fmla="val 52738"/>
            </a:avLst>
          </a:prstGeom>
          <a:solidFill>
            <a:srgbClr val="A7693A"/>
          </a:solidFill>
          <a:ln w="25400" cap="flat" cmpd="sng">
            <a:solidFill>
              <a:srgbClr val="A769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Quattrocento Sans"/>
              <a:ea typeface="Quattrocento Sans"/>
              <a:cs typeface="Quattrocento Sans"/>
              <a:sym typeface="Quattrocento Sans"/>
            </a:endParaRPr>
          </a:p>
        </p:txBody>
      </p:sp>
      <p:sp>
        <p:nvSpPr>
          <p:cNvPr id="459" name="Google Shape;459;p24"/>
          <p:cNvSpPr/>
          <p:nvPr/>
        </p:nvSpPr>
        <p:spPr>
          <a:xfrm>
            <a:off x="2488024" y="2698204"/>
            <a:ext cx="395971" cy="307778"/>
          </a:xfrm>
          <a:prstGeom prst="stripedRightArrow">
            <a:avLst>
              <a:gd name="adj1" fmla="val 55139"/>
              <a:gd name="adj2" fmla="val 52738"/>
            </a:avLst>
          </a:prstGeom>
          <a:solidFill>
            <a:srgbClr val="F6921D"/>
          </a:solidFill>
          <a:ln w="9525" cap="flat" cmpd="sng">
            <a:solidFill>
              <a:srgbClr val="F692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Quattrocento Sans"/>
              <a:ea typeface="Quattrocento Sans"/>
              <a:cs typeface="Quattrocento Sans"/>
              <a:sym typeface="Quattrocento Sans"/>
            </a:endParaRPr>
          </a:p>
        </p:txBody>
      </p:sp>
      <p:sp>
        <p:nvSpPr>
          <p:cNvPr id="460" name="Google Shape;460;p24"/>
          <p:cNvSpPr/>
          <p:nvPr/>
        </p:nvSpPr>
        <p:spPr>
          <a:xfrm>
            <a:off x="5357803" y="2686577"/>
            <a:ext cx="396000" cy="309600"/>
          </a:xfrm>
          <a:prstGeom prst="stripedRightArrow">
            <a:avLst>
              <a:gd name="adj1" fmla="val 55139"/>
              <a:gd name="adj2" fmla="val 52738"/>
            </a:avLst>
          </a:prstGeom>
          <a:solidFill>
            <a:srgbClr val="979593"/>
          </a:solidFill>
          <a:ln w="25400" cap="flat" cmpd="sng">
            <a:solidFill>
              <a:srgbClr val="97959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979593"/>
              </a:solidFill>
              <a:latin typeface="Quattrocento Sans"/>
              <a:ea typeface="Quattrocento Sans"/>
              <a:cs typeface="Quattrocento Sans"/>
              <a:sym typeface="Quattrocento Sans"/>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5"/>
          <p:cNvSpPr txBox="1">
            <a:spLocks noGrp="1"/>
          </p:cNvSpPr>
          <p:nvPr>
            <p:ph type="title" idx="4294967295"/>
          </p:nvPr>
        </p:nvSpPr>
        <p:spPr>
          <a:xfrm>
            <a:off x="262200" y="0"/>
            <a:ext cx="8619600" cy="46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sz="1200"/>
              <a:t>Data cleaning</a:t>
            </a:r>
            <a:endParaRPr sz="1200"/>
          </a:p>
        </p:txBody>
      </p:sp>
      <p:sp>
        <p:nvSpPr>
          <p:cNvPr id="466" name="Google Shape;466;p2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12</a:t>
            </a:fld>
            <a:endParaRPr/>
          </a:p>
        </p:txBody>
      </p:sp>
      <p:sp>
        <p:nvSpPr>
          <p:cNvPr id="467" name="Google Shape;467;p25"/>
          <p:cNvSpPr txBox="1"/>
          <p:nvPr/>
        </p:nvSpPr>
        <p:spPr>
          <a:xfrm>
            <a:off x="3432729" y="512550"/>
            <a:ext cx="2681092" cy="2873726"/>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CL" sz="900" b="1" i="0" u="none" strike="noStrike" cap="none">
                <a:solidFill>
                  <a:schemeClr val="dk1"/>
                </a:solidFill>
                <a:latin typeface="Quattrocento Sans"/>
                <a:ea typeface="Quattrocento Sans"/>
                <a:cs typeface="Quattrocento Sans"/>
                <a:sym typeface="Quattrocento Sans"/>
              </a:rPr>
              <a:t>Detección de errores</a:t>
            </a:r>
            <a:endParaRPr sz="900" b="1" i="0" u="none" strike="noStrike" cap="none">
              <a:solidFill>
                <a:schemeClr val="dk1"/>
              </a:solidFill>
              <a:latin typeface="Quattrocento Sans"/>
              <a:ea typeface="Quattrocento Sans"/>
              <a:cs typeface="Quattrocento Sans"/>
              <a:sym typeface="Quattrocento Sans"/>
            </a:endParaRPr>
          </a:p>
          <a:p>
            <a:pPr marL="171450" marR="0" lvl="0" indent="-171450" algn="l" rtl="0">
              <a:lnSpc>
                <a:spcPct val="100000"/>
              </a:lnSpc>
              <a:spcBef>
                <a:spcPts val="200"/>
              </a:spcBef>
              <a:spcAft>
                <a:spcPts val="0"/>
              </a:spcAft>
              <a:buClr>
                <a:srgbClr val="000000"/>
              </a:buClr>
              <a:buSzPts val="700"/>
              <a:buFont typeface="Arial"/>
              <a:buChar char="-"/>
            </a:pPr>
            <a:r>
              <a:rPr lang="es-CL" sz="700" b="0" i="0" u="none" strike="noStrike" cap="none">
                <a:solidFill>
                  <a:schemeClr val="dk2"/>
                </a:solidFill>
                <a:latin typeface="Quattrocento Sans"/>
                <a:ea typeface="Quattrocento Sans"/>
                <a:cs typeface="Quattrocento Sans"/>
                <a:sym typeface="Quattrocento Sans"/>
              </a:rPr>
              <a:t>Revisión de formatos según tipo de dato y variable.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700"/>
              <a:buFont typeface="Arial"/>
              <a:buChar char="-"/>
            </a:pPr>
            <a:r>
              <a:rPr lang="es-CL" sz="700" b="0" i="0" u="none" strike="noStrike" cap="none">
                <a:solidFill>
                  <a:schemeClr val="dk2"/>
                </a:solidFill>
                <a:latin typeface="Quattrocento Sans"/>
                <a:ea typeface="Quattrocento Sans"/>
                <a:cs typeface="Quattrocento Sans"/>
                <a:sym typeface="Quattrocento Sans"/>
              </a:rPr>
              <a:t>¿Faltan datos?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700"/>
              <a:buFont typeface="Arial"/>
              <a:buChar char="-"/>
            </a:pPr>
            <a:r>
              <a:rPr lang="es-CL" sz="700" b="0" i="0" u="none" strike="noStrike" cap="none">
                <a:solidFill>
                  <a:schemeClr val="dk2"/>
                </a:solidFill>
                <a:latin typeface="Quattrocento Sans"/>
                <a:ea typeface="Quattrocento Sans"/>
                <a:cs typeface="Quattrocento Sans"/>
                <a:sym typeface="Quattrocento Sans"/>
              </a:rPr>
              <a:t>¿Sobran datos?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700"/>
              <a:buFont typeface="Arial"/>
              <a:buChar char="-"/>
            </a:pPr>
            <a:r>
              <a:rPr lang="es-CL" sz="700" b="0" i="0" u="none" strike="noStrike" cap="none">
                <a:solidFill>
                  <a:schemeClr val="dk2"/>
                </a:solidFill>
                <a:latin typeface="Quattrocento Sans"/>
                <a:ea typeface="Quattrocento Sans"/>
                <a:cs typeface="Quattrocento Sans"/>
                <a:sym typeface="Quattrocento Sans"/>
              </a:rPr>
              <a:t>Valores atípicos o inconsistentes.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400"/>
              </a:spcAft>
              <a:buClr>
                <a:srgbClr val="000000"/>
              </a:buClr>
              <a:buSzPts val="700"/>
              <a:buFont typeface="Arial"/>
              <a:buNone/>
            </a:pPr>
            <a:endParaRPr sz="700" b="1" i="0" u="none" strike="noStrike" cap="none">
              <a:solidFill>
                <a:schemeClr val="dk2"/>
              </a:solidFill>
              <a:latin typeface="Quattrocento Sans"/>
              <a:ea typeface="Quattrocento Sans"/>
              <a:cs typeface="Quattrocento Sans"/>
              <a:sym typeface="Quattrocento Sans"/>
            </a:endParaRPr>
          </a:p>
        </p:txBody>
      </p:sp>
      <p:sp>
        <p:nvSpPr>
          <p:cNvPr id="468" name="Google Shape;468;p25"/>
          <p:cNvSpPr txBox="1"/>
          <p:nvPr/>
        </p:nvSpPr>
        <p:spPr>
          <a:xfrm>
            <a:off x="6113821" y="512549"/>
            <a:ext cx="2671200" cy="2873726"/>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CL" sz="900" b="1" i="0" u="none" strike="noStrike" cap="none">
                <a:solidFill>
                  <a:schemeClr val="dk1"/>
                </a:solidFill>
                <a:latin typeface="Quattrocento Sans"/>
                <a:ea typeface="Quattrocento Sans"/>
                <a:cs typeface="Quattrocento Sans"/>
                <a:sym typeface="Quattrocento Sans"/>
              </a:rPr>
              <a:t>Métodos de detección</a:t>
            </a:r>
            <a:endParaRPr sz="900" b="1" i="0" u="none" strike="noStrike" cap="none">
              <a:solidFill>
                <a:schemeClr val="dk1"/>
              </a:solidFill>
              <a:latin typeface="Quattrocento Sans"/>
              <a:ea typeface="Quattrocento Sans"/>
              <a:cs typeface="Quattrocento Sans"/>
              <a:sym typeface="Quattrocento Sans"/>
            </a:endParaRPr>
          </a:p>
          <a:p>
            <a:pPr marL="171450" marR="0" lvl="0" indent="-171450" algn="l" rtl="0">
              <a:lnSpc>
                <a:spcPct val="100000"/>
              </a:lnSpc>
              <a:spcBef>
                <a:spcPts val="200"/>
              </a:spcBef>
              <a:spcAft>
                <a:spcPts val="0"/>
              </a:spcAft>
              <a:buClr>
                <a:srgbClr val="000000"/>
              </a:buClr>
              <a:buSzPts val="800"/>
              <a:buFont typeface="Arial"/>
              <a:buChar char="-"/>
            </a:pPr>
            <a:r>
              <a:rPr lang="es-CL" sz="800" b="0" i="0" u="none" strike="noStrike" cap="none">
                <a:solidFill>
                  <a:schemeClr val="dk2"/>
                </a:solidFill>
                <a:latin typeface="Quattrocento Sans"/>
                <a:ea typeface="Quattrocento Sans"/>
                <a:cs typeface="Quattrocento Sans"/>
                <a:sym typeface="Quattrocento Sans"/>
              </a:rPr>
              <a:t>Estadisticas de resumen.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800"/>
              <a:buFont typeface="Arial"/>
              <a:buChar char="-"/>
            </a:pPr>
            <a:r>
              <a:rPr lang="es-CL" sz="800" b="0" i="0" u="none" strike="noStrike" cap="none">
                <a:solidFill>
                  <a:schemeClr val="dk2"/>
                </a:solidFill>
                <a:latin typeface="Quattrocento Sans"/>
                <a:ea typeface="Quattrocento Sans"/>
                <a:cs typeface="Quattrocento Sans"/>
                <a:sym typeface="Quattrocento Sans"/>
              </a:rPr>
              <a:t>Exploración gráfica de distribuciones de frecuencia.</a:t>
            </a:r>
            <a:endParaRPr sz="800" b="0" i="0" u="none" strike="noStrike" cap="none">
              <a:solidFill>
                <a:schemeClr val="dk2"/>
              </a:solidFill>
              <a:latin typeface="Quattrocento Sans"/>
              <a:ea typeface="Quattrocento Sans"/>
              <a:cs typeface="Quattrocento Sans"/>
              <a:sym typeface="Quattrocento Sans"/>
            </a:endParaRPr>
          </a:p>
          <a:p>
            <a:pPr marL="171450" marR="0" lvl="0" indent="-171450" algn="l" rtl="0">
              <a:lnSpc>
                <a:spcPct val="100000"/>
              </a:lnSpc>
              <a:spcBef>
                <a:spcPts val="400"/>
              </a:spcBef>
              <a:spcAft>
                <a:spcPts val="200"/>
              </a:spcAft>
              <a:buClr>
                <a:srgbClr val="000000"/>
              </a:buClr>
              <a:buSzPts val="800"/>
              <a:buFont typeface="Arial"/>
              <a:buChar char="-"/>
            </a:pPr>
            <a:r>
              <a:rPr lang="es-CL" sz="800" b="0" i="0" u="none" strike="noStrike" cap="none">
                <a:solidFill>
                  <a:schemeClr val="dk2"/>
                </a:solidFill>
                <a:latin typeface="Quattrocento Sans"/>
                <a:ea typeface="Quattrocento Sans"/>
                <a:cs typeface="Quattrocento Sans"/>
                <a:sym typeface="Quattrocento Sans"/>
              </a:rPr>
              <a:t>Comprobación de cuestionamientos mediante algoritmos.</a:t>
            </a:r>
            <a:endParaRPr sz="1400" b="0" i="0" u="none" strike="noStrike" cap="none">
              <a:solidFill>
                <a:srgbClr val="000000"/>
              </a:solidFill>
              <a:latin typeface="Arial"/>
              <a:ea typeface="Arial"/>
              <a:cs typeface="Arial"/>
              <a:sym typeface="Arial"/>
            </a:endParaRPr>
          </a:p>
        </p:txBody>
      </p:sp>
      <p:sp>
        <p:nvSpPr>
          <p:cNvPr id="469" name="Google Shape;469;p25"/>
          <p:cNvSpPr txBox="1"/>
          <p:nvPr/>
        </p:nvSpPr>
        <p:spPr>
          <a:xfrm>
            <a:off x="350874" y="512550"/>
            <a:ext cx="3081855" cy="4489354"/>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CL" sz="900" b="1" i="0" u="none" strike="noStrike" cap="none">
                <a:solidFill>
                  <a:schemeClr val="dk1"/>
                </a:solidFill>
                <a:latin typeface="Quattrocento Sans"/>
                <a:ea typeface="Quattrocento Sans"/>
                <a:cs typeface="Quattrocento Sans"/>
                <a:sym typeface="Quattrocento Sans"/>
              </a:rPr>
              <a:t>Ordenar el set de datos</a:t>
            </a:r>
            <a:endParaRPr sz="900" b="1" i="0" u="none" strike="noStrike" cap="none">
              <a:solidFill>
                <a:schemeClr val="dk1"/>
              </a:solidFill>
              <a:latin typeface="Quattrocento Sans"/>
              <a:ea typeface="Quattrocento Sans"/>
              <a:cs typeface="Quattrocento Sans"/>
              <a:sym typeface="Quattrocento Sans"/>
            </a:endParaRPr>
          </a:p>
          <a:p>
            <a:pPr marL="171450" marR="0" lvl="0" indent="-171450" algn="l" rtl="0">
              <a:lnSpc>
                <a:spcPct val="100000"/>
              </a:lnSpc>
              <a:spcBef>
                <a:spcPts val="200"/>
              </a:spcBef>
              <a:spcAft>
                <a:spcPts val="0"/>
              </a:spcAft>
              <a:buClr>
                <a:srgbClr val="000000"/>
              </a:buClr>
              <a:buSzPts val="700"/>
              <a:buFont typeface="Arial"/>
              <a:buChar char="-"/>
            </a:pPr>
            <a:r>
              <a:rPr lang="es-CL" sz="700" b="0" i="0" u="none" strike="noStrike" cap="none">
                <a:solidFill>
                  <a:schemeClr val="dk2"/>
                </a:solidFill>
                <a:latin typeface="Quattrocento Sans"/>
                <a:ea typeface="Quattrocento Sans"/>
                <a:cs typeface="Quattrocento Sans"/>
                <a:sym typeface="Quattrocento Sans"/>
              </a:rPr>
              <a:t>Armonizar las fuentes de datos.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700"/>
              <a:buFont typeface="Arial"/>
              <a:buChar char="-"/>
            </a:pPr>
            <a:r>
              <a:rPr lang="es-CL" sz="700" b="0" i="0" u="none" strike="noStrike" cap="none">
                <a:solidFill>
                  <a:schemeClr val="dk2"/>
                </a:solidFill>
                <a:latin typeface="Quattrocento Sans"/>
                <a:ea typeface="Quattrocento Sans"/>
                <a:cs typeface="Quattrocento Sans"/>
                <a:sym typeface="Quattrocento Sans"/>
              </a:rPr>
              <a:t>Texto y números alineados (izquierda y derecha respectivamente)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700"/>
              <a:buFont typeface="Arial"/>
              <a:buChar char="-"/>
            </a:pPr>
            <a:r>
              <a:rPr lang="es-CL" sz="700" b="0" i="0" u="none" strike="noStrike" cap="none">
                <a:solidFill>
                  <a:schemeClr val="dk2"/>
                </a:solidFill>
                <a:latin typeface="Quattrocento Sans"/>
                <a:ea typeface="Quattrocento Sans"/>
                <a:cs typeface="Quattrocento Sans"/>
                <a:sym typeface="Quattrocento Sans"/>
              </a:rPr>
              <a:t>Cada variable corresponde a una columna.</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700"/>
              <a:buFont typeface="Arial"/>
              <a:buChar char="-"/>
            </a:pPr>
            <a:r>
              <a:rPr lang="es-CL" sz="700" b="0" i="0" u="none" strike="noStrike" cap="none">
                <a:solidFill>
                  <a:schemeClr val="dk2"/>
                </a:solidFill>
                <a:latin typeface="Quattrocento Sans"/>
                <a:ea typeface="Quattrocento Sans"/>
                <a:cs typeface="Quattrocento Sans"/>
                <a:sym typeface="Quattrocento Sans"/>
              </a:rPr>
              <a:t>Cada observación es una fila.</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700"/>
              <a:buFont typeface="Arial"/>
              <a:buChar char="-"/>
            </a:pPr>
            <a:r>
              <a:rPr lang="es-CL" sz="700" b="0" i="0" u="none" strike="noStrike" cap="none">
                <a:solidFill>
                  <a:schemeClr val="dk2"/>
                </a:solidFill>
                <a:latin typeface="Quattrocento Sans"/>
                <a:ea typeface="Quattrocento Sans"/>
                <a:cs typeface="Quattrocento Sans"/>
                <a:sym typeface="Quattrocento Sans"/>
              </a:rPr>
              <a:t>No hay filas en blanco.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700"/>
              <a:buFont typeface="Arial"/>
              <a:buChar char="-"/>
            </a:pPr>
            <a:r>
              <a:rPr lang="es-CL" sz="700" b="0" i="0" u="none" strike="noStrike" cap="none">
                <a:solidFill>
                  <a:schemeClr val="dk2"/>
                </a:solidFill>
                <a:latin typeface="Quattrocento Sans"/>
                <a:ea typeface="Quattrocento Sans"/>
                <a:cs typeface="Quattrocento Sans"/>
                <a:sym typeface="Quattrocento Sans"/>
              </a:rPr>
              <a:t>Los encabezados de columna son claros y visualmente distintos.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700"/>
              <a:buFont typeface="Arial"/>
              <a:buChar char="-"/>
            </a:pPr>
            <a:r>
              <a:rPr lang="es-CL" sz="700" b="0" i="0" u="none" strike="noStrike" cap="none">
                <a:solidFill>
                  <a:schemeClr val="dk2"/>
                </a:solidFill>
                <a:latin typeface="Quattrocento Sans"/>
                <a:ea typeface="Quattrocento Sans"/>
                <a:cs typeface="Quattrocento Sans"/>
                <a:sym typeface="Quattrocento Sans"/>
              </a:rPr>
              <a:t>Se eliminan espacios iniciales.</a:t>
            </a:r>
            <a:endParaRPr sz="1400" b="0" i="0" u="none" strike="noStrike" cap="none">
              <a:solidFill>
                <a:srgbClr val="000000"/>
              </a:solidFill>
              <a:latin typeface="Arial"/>
              <a:ea typeface="Arial"/>
              <a:cs typeface="Arial"/>
              <a:sym typeface="Arial"/>
            </a:endParaRPr>
          </a:p>
          <a:p>
            <a:pPr marL="171450" marR="0" lvl="0" indent="-127000" algn="l" rtl="0">
              <a:lnSpc>
                <a:spcPct val="100000"/>
              </a:lnSpc>
              <a:spcBef>
                <a:spcPts val="600"/>
              </a:spcBef>
              <a:spcAft>
                <a:spcPts val="400"/>
              </a:spcAft>
              <a:buClr>
                <a:srgbClr val="000000"/>
              </a:buClr>
              <a:buSzPts val="700"/>
              <a:buFont typeface="Arial"/>
              <a:buNone/>
            </a:pPr>
            <a:endParaRPr sz="700" b="0" i="0" u="none" strike="noStrike" cap="none">
              <a:solidFill>
                <a:schemeClr val="dk2"/>
              </a:solidFill>
              <a:latin typeface="Quattrocento Sans"/>
              <a:ea typeface="Quattrocento Sans"/>
              <a:cs typeface="Quattrocento Sans"/>
              <a:sym typeface="Quattrocento Sans"/>
            </a:endParaRPr>
          </a:p>
        </p:txBody>
      </p:sp>
      <p:sp>
        <p:nvSpPr>
          <p:cNvPr id="470" name="Google Shape;470;p25"/>
          <p:cNvSpPr txBox="1"/>
          <p:nvPr/>
        </p:nvSpPr>
        <p:spPr>
          <a:xfrm>
            <a:off x="3432729" y="3386275"/>
            <a:ext cx="5356429" cy="1615629"/>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CL" sz="900" b="1" i="0" u="none" strike="noStrike" cap="none">
                <a:solidFill>
                  <a:schemeClr val="dk1"/>
                </a:solidFill>
                <a:latin typeface="Quattrocento Sans"/>
                <a:ea typeface="Quattrocento Sans"/>
                <a:cs typeface="Quattrocento Sans"/>
                <a:sym typeface="Quattrocento Sans"/>
              </a:rPr>
              <a:t>Tratamiento de datos.</a:t>
            </a:r>
            <a:endParaRPr sz="900" b="1" i="0" u="none" strike="noStrike" cap="none">
              <a:solidFill>
                <a:schemeClr val="dk1"/>
              </a:solidFill>
              <a:latin typeface="Quattrocento Sans"/>
              <a:ea typeface="Quattrocento Sans"/>
              <a:cs typeface="Quattrocento Sans"/>
              <a:sym typeface="Quattrocento Sans"/>
            </a:endParaRPr>
          </a:p>
          <a:p>
            <a:pPr marL="171450" marR="0" lvl="0" indent="-171450" algn="l" rtl="0">
              <a:lnSpc>
                <a:spcPct val="100000"/>
              </a:lnSpc>
              <a:spcBef>
                <a:spcPts val="200"/>
              </a:spcBef>
              <a:spcAft>
                <a:spcPts val="0"/>
              </a:spcAft>
              <a:buClr>
                <a:srgbClr val="000000"/>
              </a:buClr>
              <a:buSzPts val="800"/>
              <a:buFont typeface="Arial"/>
              <a:buChar char="-"/>
            </a:pPr>
            <a:r>
              <a:rPr lang="es-CL" sz="800" b="0" i="0" u="none" strike="noStrike" cap="none">
                <a:solidFill>
                  <a:schemeClr val="dk2"/>
                </a:solidFill>
                <a:latin typeface="Quattrocento Sans"/>
                <a:ea typeface="Quattrocento Sans"/>
                <a:cs typeface="Quattrocento Sans"/>
                <a:sym typeface="Quattrocento Sans"/>
              </a:rPr>
              <a:t>Transformación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800"/>
              <a:buFont typeface="Arial"/>
              <a:buChar char="-"/>
            </a:pPr>
            <a:r>
              <a:rPr lang="es-CL" sz="800" b="0" i="0" u="none" strike="noStrike" cap="none">
                <a:solidFill>
                  <a:schemeClr val="dk2"/>
                </a:solidFill>
                <a:latin typeface="Quattrocento Sans"/>
                <a:ea typeface="Quattrocento Sans"/>
                <a:cs typeface="Quattrocento Sans"/>
                <a:sym typeface="Quattrocento Sans"/>
              </a:rPr>
              <a:t>Imputación.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800"/>
              <a:buFont typeface="Arial"/>
              <a:buChar char="-"/>
            </a:pPr>
            <a:r>
              <a:rPr lang="es-CL" sz="800" b="0" i="0" u="none" strike="noStrike" cap="none">
                <a:solidFill>
                  <a:schemeClr val="dk2"/>
                </a:solidFill>
                <a:latin typeface="Quattrocento Sans"/>
                <a:ea typeface="Quattrocento Sans"/>
                <a:cs typeface="Quattrocento Sans"/>
                <a:sym typeface="Quattrocento Sans"/>
              </a:rPr>
              <a:t>Eliminar.</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400"/>
              </a:spcBef>
              <a:spcAft>
                <a:spcPts val="0"/>
              </a:spcAft>
              <a:buClr>
                <a:srgbClr val="000000"/>
              </a:buClr>
              <a:buSzPts val="800"/>
              <a:buFont typeface="Arial"/>
              <a:buChar char="-"/>
            </a:pPr>
            <a:r>
              <a:rPr lang="es-CL" sz="800" b="0" i="0" u="none" strike="noStrike" cap="none">
                <a:solidFill>
                  <a:schemeClr val="dk2"/>
                </a:solidFill>
                <a:latin typeface="Quattrocento Sans"/>
                <a:ea typeface="Quattrocento Sans"/>
                <a:cs typeface="Quattrocento Sans"/>
                <a:sym typeface="Quattrocento Sans"/>
              </a:rPr>
              <a:t>Eliminar duplicados.</a:t>
            </a:r>
            <a:endParaRPr sz="800" b="0" i="0" u="none" strike="noStrike" cap="none">
              <a:solidFill>
                <a:schemeClr val="dk2"/>
              </a:solidFill>
              <a:latin typeface="Quattrocento Sans"/>
              <a:ea typeface="Quattrocento Sans"/>
              <a:cs typeface="Quattrocento Sans"/>
              <a:sym typeface="Quattrocento Sans"/>
            </a:endParaRPr>
          </a:p>
          <a:p>
            <a:pPr marL="171450" marR="0" lvl="0" indent="-171450" algn="l" rtl="0">
              <a:lnSpc>
                <a:spcPct val="100000"/>
              </a:lnSpc>
              <a:spcBef>
                <a:spcPts val="400"/>
              </a:spcBef>
              <a:spcAft>
                <a:spcPts val="200"/>
              </a:spcAft>
              <a:buClr>
                <a:srgbClr val="000000"/>
              </a:buClr>
              <a:buSzPts val="800"/>
              <a:buFont typeface="Arial"/>
              <a:buChar char="-"/>
            </a:pPr>
            <a:r>
              <a:rPr lang="es-CL" sz="800" b="0" i="0" u="none" strike="noStrike" cap="none">
                <a:solidFill>
                  <a:schemeClr val="dk2"/>
                </a:solidFill>
                <a:latin typeface="Quattrocento Sans"/>
                <a:ea typeface="Quattrocento Sans"/>
                <a:cs typeface="Quattrocento Sans"/>
                <a:sym typeface="Quattrocento Sans"/>
              </a:rPr>
              <a:t>No modificar.</a:t>
            </a:r>
            <a:endParaRPr sz="1400" b="0" i="0" u="none" strike="noStrike" cap="none">
              <a:solidFill>
                <a:srgbClr val="000000"/>
              </a:solidFill>
              <a:latin typeface="Arial"/>
              <a:ea typeface="Arial"/>
              <a:cs typeface="Arial"/>
              <a:sym typeface="Arial"/>
            </a:endParaRPr>
          </a:p>
        </p:txBody>
      </p:sp>
      <p:pic>
        <p:nvPicPr>
          <p:cNvPr id="471" name="Google Shape;471;p25" descr="Tidying Data with Google Sheets, OpenRefine, and Python (Remote Delivery) -  Harvard University Digital Scholarship Support Group"/>
          <p:cNvPicPr preferRelativeResize="0"/>
          <p:nvPr/>
        </p:nvPicPr>
        <p:blipFill rotWithShape="1">
          <a:blip r:embed="rId3">
            <a:alphaModFix/>
          </a:blip>
          <a:srcRect l="12293" r="6645"/>
          <a:stretch/>
        </p:blipFill>
        <p:spPr>
          <a:xfrm>
            <a:off x="3088668" y="522258"/>
            <a:ext cx="337249" cy="300154"/>
          </a:xfrm>
          <a:prstGeom prst="rect">
            <a:avLst/>
          </a:prstGeom>
          <a:noFill/>
          <a:ln>
            <a:noFill/>
          </a:ln>
        </p:spPr>
      </p:pic>
      <p:pic>
        <p:nvPicPr>
          <p:cNvPr id="472" name="Google Shape;472;p25" descr="Icono&#10;&#10;Descripción generada automáticamente"/>
          <p:cNvPicPr preferRelativeResize="0"/>
          <p:nvPr/>
        </p:nvPicPr>
        <p:blipFill rotWithShape="1">
          <a:blip r:embed="rId4">
            <a:alphaModFix/>
          </a:blip>
          <a:srcRect/>
          <a:stretch/>
        </p:blipFill>
        <p:spPr>
          <a:xfrm>
            <a:off x="5783407" y="537213"/>
            <a:ext cx="310324" cy="310324"/>
          </a:xfrm>
          <a:prstGeom prst="rect">
            <a:avLst/>
          </a:prstGeom>
          <a:noFill/>
          <a:ln>
            <a:noFill/>
          </a:ln>
        </p:spPr>
      </p:pic>
      <p:pic>
        <p:nvPicPr>
          <p:cNvPr id="473" name="Google Shape;473;p25"/>
          <p:cNvPicPr preferRelativeResize="0"/>
          <p:nvPr/>
        </p:nvPicPr>
        <p:blipFill rotWithShape="1">
          <a:blip r:embed="rId5">
            <a:alphaModFix/>
          </a:blip>
          <a:srcRect t="57065"/>
          <a:stretch/>
        </p:blipFill>
        <p:spPr>
          <a:xfrm>
            <a:off x="462247" y="2026280"/>
            <a:ext cx="2549891" cy="744116"/>
          </a:xfrm>
          <a:prstGeom prst="rect">
            <a:avLst/>
          </a:prstGeom>
          <a:noFill/>
          <a:ln>
            <a:noFill/>
          </a:ln>
        </p:spPr>
      </p:pic>
      <p:pic>
        <p:nvPicPr>
          <p:cNvPr id="474" name="Google Shape;474;p25"/>
          <p:cNvPicPr preferRelativeResize="0"/>
          <p:nvPr/>
        </p:nvPicPr>
        <p:blipFill rotWithShape="1">
          <a:blip r:embed="rId6">
            <a:alphaModFix/>
          </a:blip>
          <a:srcRect b="50905"/>
          <a:stretch/>
        </p:blipFill>
        <p:spPr>
          <a:xfrm>
            <a:off x="455609" y="2026243"/>
            <a:ext cx="2642762" cy="812491"/>
          </a:xfrm>
          <a:prstGeom prst="rect">
            <a:avLst/>
          </a:prstGeom>
          <a:noFill/>
          <a:ln>
            <a:noFill/>
          </a:ln>
        </p:spPr>
      </p:pic>
      <p:pic>
        <p:nvPicPr>
          <p:cNvPr id="475" name="Google Shape;475;p25" descr="Tabla&#10;&#10;Descripción generada automáticamente con confianza media"/>
          <p:cNvPicPr preferRelativeResize="0"/>
          <p:nvPr/>
        </p:nvPicPr>
        <p:blipFill rotWithShape="1">
          <a:blip r:embed="rId7">
            <a:alphaModFix/>
          </a:blip>
          <a:srcRect/>
          <a:stretch/>
        </p:blipFill>
        <p:spPr>
          <a:xfrm>
            <a:off x="439447" y="2956090"/>
            <a:ext cx="2907092" cy="900391"/>
          </a:xfrm>
          <a:prstGeom prst="rect">
            <a:avLst/>
          </a:prstGeom>
          <a:noFill/>
          <a:ln>
            <a:noFill/>
          </a:ln>
        </p:spPr>
      </p:pic>
      <p:pic>
        <p:nvPicPr>
          <p:cNvPr id="476" name="Google Shape;476;p25"/>
          <p:cNvPicPr preferRelativeResize="0"/>
          <p:nvPr/>
        </p:nvPicPr>
        <p:blipFill rotWithShape="1">
          <a:blip r:embed="rId8">
            <a:alphaModFix/>
          </a:blip>
          <a:srcRect t="25473"/>
          <a:stretch/>
        </p:blipFill>
        <p:spPr>
          <a:xfrm>
            <a:off x="3559645" y="1642763"/>
            <a:ext cx="2427260" cy="1386445"/>
          </a:xfrm>
          <a:prstGeom prst="rect">
            <a:avLst/>
          </a:prstGeom>
          <a:noFill/>
          <a:ln>
            <a:noFill/>
          </a:ln>
        </p:spPr>
      </p:pic>
      <p:pic>
        <p:nvPicPr>
          <p:cNvPr id="477" name="Google Shape;477;p25"/>
          <p:cNvPicPr preferRelativeResize="0"/>
          <p:nvPr/>
        </p:nvPicPr>
        <p:blipFill rotWithShape="1">
          <a:blip r:embed="rId9">
            <a:alphaModFix/>
          </a:blip>
          <a:srcRect t="30247"/>
          <a:stretch/>
        </p:blipFill>
        <p:spPr>
          <a:xfrm>
            <a:off x="3537464" y="1650558"/>
            <a:ext cx="2568169" cy="928044"/>
          </a:xfrm>
          <a:prstGeom prst="rect">
            <a:avLst/>
          </a:prstGeom>
          <a:noFill/>
          <a:ln>
            <a:noFill/>
          </a:ln>
        </p:spPr>
      </p:pic>
      <p:pic>
        <p:nvPicPr>
          <p:cNvPr id="478" name="Google Shape;478;p25"/>
          <p:cNvPicPr preferRelativeResize="0"/>
          <p:nvPr/>
        </p:nvPicPr>
        <p:blipFill rotWithShape="1">
          <a:blip r:embed="rId10">
            <a:alphaModFix/>
          </a:blip>
          <a:srcRect/>
          <a:stretch/>
        </p:blipFill>
        <p:spPr>
          <a:xfrm>
            <a:off x="8491246" y="546553"/>
            <a:ext cx="296331" cy="296331"/>
          </a:xfrm>
          <a:prstGeom prst="rect">
            <a:avLst/>
          </a:prstGeom>
          <a:noFill/>
          <a:ln>
            <a:noFill/>
          </a:ln>
        </p:spPr>
      </p:pic>
      <p:pic>
        <p:nvPicPr>
          <p:cNvPr id="479" name="Google Shape;479;p25"/>
          <p:cNvPicPr preferRelativeResize="0"/>
          <p:nvPr/>
        </p:nvPicPr>
        <p:blipFill rotWithShape="1">
          <a:blip r:embed="rId11">
            <a:alphaModFix/>
          </a:blip>
          <a:srcRect t="17507"/>
          <a:stretch/>
        </p:blipFill>
        <p:spPr>
          <a:xfrm>
            <a:off x="6271824" y="1447293"/>
            <a:ext cx="2404771" cy="1633702"/>
          </a:xfrm>
          <a:prstGeom prst="rect">
            <a:avLst/>
          </a:prstGeom>
          <a:noFill/>
          <a:ln>
            <a:noFill/>
          </a:ln>
        </p:spPr>
      </p:pic>
      <p:pic>
        <p:nvPicPr>
          <p:cNvPr id="480" name="Google Shape;480;p25"/>
          <p:cNvPicPr preferRelativeResize="0"/>
          <p:nvPr/>
        </p:nvPicPr>
        <p:blipFill rotWithShape="1">
          <a:blip r:embed="rId12">
            <a:alphaModFix/>
          </a:blip>
          <a:srcRect/>
          <a:stretch/>
        </p:blipFill>
        <p:spPr>
          <a:xfrm>
            <a:off x="6271824" y="1458722"/>
            <a:ext cx="2432902" cy="1860454"/>
          </a:xfrm>
          <a:prstGeom prst="rect">
            <a:avLst/>
          </a:prstGeom>
          <a:noFill/>
          <a:ln>
            <a:noFill/>
          </a:ln>
        </p:spPr>
      </p:pic>
      <p:pic>
        <p:nvPicPr>
          <p:cNvPr id="481" name="Google Shape;481;p25" descr="Icono&#10;&#10;Descripción generada automáticamente"/>
          <p:cNvPicPr preferRelativeResize="0"/>
          <p:nvPr/>
        </p:nvPicPr>
        <p:blipFill rotWithShape="1">
          <a:blip r:embed="rId13">
            <a:alphaModFix/>
          </a:blip>
          <a:srcRect/>
          <a:stretch/>
        </p:blipFill>
        <p:spPr>
          <a:xfrm>
            <a:off x="8448923" y="3406286"/>
            <a:ext cx="310324" cy="310324"/>
          </a:xfrm>
          <a:prstGeom prst="rect">
            <a:avLst/>
          </a:prstGeom>
          <a:noFill/>
          <a:ln>
            <a:noFill/>
          </a:ln>
        </p:spPr>
      </p:pic>
      <p:pic>
        <p:nvPicPr>
          <p:cNvPr id="482" name="Google Shape;482;p25"/>
          <p:cNvPicPr preferRelativeResize="0"/>
          <p:nvPr/>
        </p:nvPicPr>
        <p:blipFill rotWithShape="1">
          <a:blip r:embed="rId14">
            <a:alphaModFix/>
          </a:blip>
          <a:srcRect t="56246"/>
          <a:stretch/>
        </p:blipFill>
        <p:spPr>
          <a:xfrm>
            <a:off x="4762892" y="3714817"/>
            <a:ext cx="3229361" cy="630908"/>
          </a:xfrm>
          <a:prstGeom prst="rect">
            <a:avLst/>
          </a:prstGeom>
          <a:noFill/>
          <a:ln>
            <a:noFill/>
          </a:ln>
        </p:spPr>
      </p:pic>
      <p:grpSp>
        <p:nvGrpSpPr>
          <p:cNvPr id="483" name="Google Shape;483;p25"/>
          <p:cNvGrpSpPr/>
          <p:nvPr/>
        </p:nvGrpSpPr>
        <p:grpSpPr>
          <a:xfrm>
            <a:off x="4762892" y="3714817"/>
            <a:ext cx="2953464" cy="920052"/>
            <a:chOff x="5090056" y="1237026"/>
            <a:chExt cx="2953464" cy="920052"/>
          </a:xfrm>
        </p:grpSpPr>
        <p:pic>
          <p:nvPicPr>
            <p:cNvPr id="484" name="Google Shape;484;p25"/>
            <p:cNvPicPr preferRelativeResize="0"/>
            <p:nvPr/>
          </p:nvPicPr>
          <p:blipFill rotWithShape="1">
            <a:blip r:embed="rId15">
              <a:alphaModFix/>
            </a:blip>
            <a:srcRect b="61107"/>
            <a:stretch/>
          </p:blipFill>
          <p:spPr>
            <a:xfrm>
              <a:off x="5090057" y="1237026"/>
              <a:ext cx="2953463" cy="552586"/>
            </a:xfrm>
            <a:prstGeom prst="rect">
              <a:avLst/>
            </a:prstGeom>
            <a:noFill/>
            <a:ln>
              <a:noFill/>
            </a:ln>
          </p:spPr>
        </p:pic>
        <p:pic>
          <p:nvPicPr>
            <p:cNvPr id="485" name="Google Shape;485;p25"/>
            <p:cNvPicPr preferRelativeResize="0"/>
            <p:nvPr/>
          </p:nvPicPr>
          <p:blipFill rotWithShape="1">
            <a:blip r:embed="rId15">
              <a:alphaModFix/>
            </a:blip>
            <a:srcRect t="74136"/>
            <a:stretch/>
          </p:blipFill>
          <p:spPr>
            <a:xfrm>
              <a:off x="5090056" y="1789612"/>
              <a:ext cx="2953463" cy="367466"/>
            </a:xfrm>
            <a:prstGeom prst="rect">
              <a:avLst/>
            </a:prstGeom>
            <a:noFill/>
            <a:ln>
              <a:noFill/>
            </a:ln>
          </p:spPr>
        </p:pic>
      </p:grpSp>
      <p:grpSp>
        <p:nvGrpSpPr>
          <p:cNvPr id="486" name="Google Shape;486;p25"/>
          <p:cNvGrpSpPr/>
          <p:nvPr/>
        </p:nvGrpSpPr>
        <p:grpSpPr>
          <a:xfrm>
            <a:off x="4762892" y="3714817"/>
            <a:ext cx="2585156" cy="663969"/>
            <a:chOff x="4571999" y="2234023"/>
            <a:chExt cx="2585156" cy="663969"/>
          </a:xfrm>
        </p:grpSpPr>
        <p:pic>
          <p:nvPicPr>
            <p:cNvPr id="487" name="Google Shape;487;p25"/>
            <p:cNvPicPr preferRelativeResize="0"/>
            <p:nvPr/>
          </p:nvPicPr>
          <p:blipFill rotWithShape="1">
            <a:blip r:embed="rId16">
              <a:alphaModFix/>
            </a:blip>
            <a:srcRect t="21128" b="56247"/>
            <a:stretch/>
          </p:blipFill>
          <p:spPr>
            <a:xfrm>
              <a:off x="4572000" y="2234023"/>
              <a:ext cx="2585155" cy="326242"/>
            </a:xfrm>
            <a:prstGeom prst="rect">
              <a:avLst/>
            </a:prstGeom>
            <a:noFill/>
            <a:ln>
              <a:noFill/>
            </a:ln>
          </p:spPr>
        </p:pic>
        <p:pic>
          <p:nvPicPr>
            <p:cNvPr id="488" name="Google Shape;488;p25"/>
            <p:cNvPicPr preferRelativeResize="0"/>
            <p:nvPr/>
          </p:nvPicPr>
          <p:blipFill rotWithShape="1">
            <a:blip r:embed="rId16">
              <a:alphaModFix/>
            </a:blip>
            <a:srcRect t="77376"/>
            <a:stretch/>
          </p:blipFill>
          <p:spPr>
            <a:xfrm>
              <a:off x="4571999" y="2571750"/>
              <a:ext cx="2585155" cy="326242"/>
            </a:xfrm>
            <a:prstGeom prst="rect">
              <a:avLst/>
            </a:prstGeom>
            <a:noFill/>
            <a:ln>
              <a:noFill/>
            </a:ln>
          </p:spPr>
        </p:pic>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3"/>
                                        </p:tgtEl>
                                        <p:attrNameLst>
                                          <p:attrName>style.visibility</p:attrName>
                                        </p:attrNameLst>
                                      </p:cBhvr>
                                      <p:to>
                                        <p:strVal val="visible"/>
                                      </p:to>
                                    </p:set>
                                    <p:animEffect transition="in" filter="fade">
                                      <p:cBhvr>
                                        <p:cTn id="12" dur="500"/>
                                        <p:tgtEl>
                                          <p:spTgt spid="473"/>
                                        </p:tgtEl>
                                      </p:cBhvr>
                                    </p:animEffect>
                                  </p:childTnLst>
                                </p:cTn>
                              </p:par>
                              <p:par>
                                <p:cTn id="13" presetID="1" presetClass="exit" presetSubtype="0" fill="hold" nodeType="withEffect">
                                  <p:stCondLst>
                                    <p:cond delay="0"/>
                                  </p:stCondLst>
                                  <p:childTnLst>
                                    <p:set>
                                      <p:cBhvr>
                                        <p:cTn id="14" dur="1" fill="hold">
                                          <p:stCondLst>
                                            <p:cond delay="1"/>
                                          </p:stCondLst>
                                        </p:cTn>
                                        <p:tgtEl>
                                          <p:spTgt spid="474"/>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75"/>
                                        </p:tgtEl>
                                        <p:attrNameLst>
                                          <p:attrName>style.visibility</p:attrName>
                                        </p:attrNameLst>
                                      </p:cBhvr>
                                      <p:to>
                                        <p:strVal val="visible"/>
                                      </p:to>
                                    </p:set>
                                    <p:animEffect transition="in" filter="fade">
                                      <p:cBhvr>
                                        <p:cTn id="17" dur="500"/>
                                        <p:tgtEl>
                                          <p:spTgt spid="4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6"/>
                                        </p:tgtEl>
                                        <p:attrNameLst>
                                          <p:attrName>style.visibility</p:attrName>
                                        </p:attrNameLst>
                                      </p:cBhvr>
                                      <p:to>
                                        <p:strVal val="visible"/>
                                      </p:to>
                                    </p:set>
                                    <p:animEffect transition="in" filter="fade">
                                      <p:cBhvr>
                                        <p:cTn id="22" dur="500"/>
                                        <p:tgtEl>
                                          <p:spTgt spid="476"/>
                                        </p:tgtEl>
                                      </p:cBhvr>
                                    </p:animEffect>
                                  </p:childTnLst>
                                </p:cTn>
                              </p:par>
                              <p:par>
                                <p:cTn id="23" presetID="1" presetClass="exit" presetSubtype="0" fill="hold" nodeType="withEffect">
                                  <p:stCondLst>
                                    <p:cond delay="0"/>
                                  </p:stCondLst>
                                  <p:childTnLst>
                                    <p:set>
                                      <p:cBhvr>
                                        <p:cTn id="24" dur="1" fill="hold">
                                          <p:stCondLst>
                                            <p:cond delay="1"/>
                                          </p:stCondLst>
                                        </p:cTn>
                                        <p:tgtEl>
                                          <p:spTgt spid="47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1"/>
                                          </p:stCondLst>
                                        </p:cTn>
                                        <p:tgtEl>
                                          <p:spTgt spid="47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1"/>
                                          </p:stCondLst>
                                        </p:cTn>
                                        <p:tgtEl>
                                          <p:spTgt spid="47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477"/>
                                        </p:tgtEl>
                                        <p:attrNameLst>
                                          <p:attrName>style.visibility</p:attrName>
                                        </p:attrNameLst>
                                      </p:cBhvr>
                                      <p:to>
                                        <p:strVal val="visible"/>
                                      </p:to>
                                    </p:set>
                                    <p:animEffect transition="in" filter="fade">
                                      <p:cBhvr>
                                        <p:cTn id="33" dur="500"/>
                                        <p:tgtEl>
                                          <p:spTgt spid="47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1"/>
                                          </p:stCondLst>
                                        </p:cTn>
                                        <p:tgtEl>
                                          <p:spTgt spid="477"/>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479"/>
                                        </p:tgtEl>
                                        <p:attrNameLst>
                                          <p:attrName>style.visibility</p:attrName>
                                        </p:attrNameLst>
                                      </p:cBhvr>
                                      <p:to>
                                        <p:strVal val="visible"/>
                                      </p:to>
                                    </p:set>
                                    <p:animEffect transition="in" filter="fade">
                                      <p:cBhvr>
                                        <p:cTn id="40" dur="500"/>
                                        <p:tgtEl>
                                          <p:spTgt spid="47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1"/>
                                          </p:stCondLst>
                                        </p:cTn>
                                        <p:tgtEl>
                                          <p:spTgt spid="479"/>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480"/>
                                        </p:tgtEl>
                                        <p:attrNameLst>
                                          <p:attrName>style.visibility</p:attrName>
                                        </p:attrNameLst>
                                      </p:cBhvr>
                                      <p:to>
                                        <p:strVal val="visible"/>
                                      </p:to>
                                    </p:set>
                                    <p:animEffect transition="in" filter="fade">
                                      <p:cBhvr>
                                        <p:cTn id="47" dur="500"/>
                                        <p:tgtEl>
                                          <p:spTgt spid="48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2"/>
                                        </p:tgtEl>
                                        <p:attrNameLst>
                                          <p:attrName>style.visibility</p:attrName>
                                        </p:attrNameLst>
                                      </p:cBhvr>
                                      <p:to>
                                        <p:strVal val="visible"/>
                                      </p:to>
                                    </p:set>
                                    <p:animEffect transition="in" filter="fade">
                                      <p:cBhvr>
                                        <p:cTn id="52" dur="500"/>
                                        <p:tgtEl>
                                          <p:spTgt spid="482"/>
                                        </p:tgtEl>
                                      </p:cBhvr>
                                    </p:animEffect>
                                  </p:childTnLst>
                                </p:cTn>
                              </p:par>
                              <p:par>
                                <p:cTn id="53" presetID="1" presetClass="exit" presetSubtype="0" fill="hold" nodeType="withEffect">
                                  <p:stCondLst>
                                    <p:cond delay="0"/>
                                  </p:stCondLst>
                                  <p:childTnLst>
                                    <p:set>
                                      <p:cBhvr>
                                        <p:cTn id="54" dur="1" fill="hold">
                                          <p:stCondLst>
                                            <p:cond delay="1"/>
                                          </p:stCondLst>
                                        </p:cTn>
                                        <p:tgtEl>
                                          <p:spTgt spid="48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83"/>
                                        </p:tgtEl>
                                        <p:attrNameLst>
                                          <p:attrName>style.visibility</p:attrName>
                                        </p:attrNameLst>
                                      </p:cBhvr>
                                      <p:to>
                                        <p:strVal val="visible"/>
                                      </p:to>
                                    </p:set>
                                    <p:animEffect transition="in" filter="fade">
                                      <p:cBhvr>
                                        <p:cTn id="59" dur="500"/>
                                        <p:tgtEl>
                                          <p:spTgt spid="483"/>
                                        </p:tgtEl>
                                      </p:cBhvr>
                                    </p:animEffect>
                                  </p:childTnLst>
                                </p:cTn>
                              </p:par>
                              <p:par>
                                <p:cTn id="60" presetID="1" presetClass="exit" presetSubtype="0" fill="hold" nodeType="withEffect">
                                  <p:stCondLst>
                                    <p:cond delay="0"/>
                                  </p:stCondLst>
                                  <p:childTnLst>
                                    <p:set>
                                      <p:cBhvr>
                                        <p:cTn id="61" dur="1" fill="hold">
                                          <p:stCondLst>
                                            <p:cond delay="1"/>
                                          </p:stCondLst>
                                        </p:cTn>
                                        <p:tgtEl>
                                          <p:spTgt spid="48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86"/>
                                        </p:tgtEl>
                                        <p:attrNameLst>
                                          <p:attrName>style.visibility</p:attrName>
                                        </p:attrNameLst>
                                      </p:cBhvr>
                                      <p:to>
                                        <p:strVal val="visible"/>
                                      </p:to>
                                    </p:set>
                                    <p:animEffect transition="in" filter="fade">
                                      <p:cBhvr>
                                        <p:cTn id="66" dur="500"/>
                                        <p:tgtEl>
                                          <p:spTgt spid="486"/>
                                        </p:tgtEl>
                                      </p:cBhvr>
                                    </p:animEffect>
                                  </p:childTnLst>
                                </p:cTn>
                              </p:par>
                              <p:par>
                                <p:cTn id="67" presetID="1" presetClass="exit" presetSubtype="0" fill="hold" nodeType="withEffect">
                                  <p:stCondLst>
                                    <p:cond delay="0"/>
                                  </p:stCondLst>
                                  <p:childTnLst>
                                    <p:set>
                                      <p:cBhvr>
                                        <p:cTn id="68" dur="1" fill="hold">
                                          <p:stCondLst>
                                            <p:cond delay="1"/>
                                          </p:stCondLst>
                                        </p:cTn>
                                        <p:tgtEl>
                                          <p:spTgt spid="4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4" name="Google Shape;494;p26" descr="Diagrama&#10;&#10;Descripción generada automáticamente"/>
          <p:cNvPicPr preferRelativeResize="0"/>
          <p:nvPr/>
        </p:nvPicPr>
        <p:blipFill rotWithShape="1">
          <a:blip r:embed="rId3">
            <a:alphaModFix/>
          </a:blip>
          <a:srcRect/>
          <a:stretch/>
        </p:blipFill>
        <p:spPr>
          <a:xfrm>
            <a:off x="414264" y="0"/>
            <a:ext cx="8315471" cy="5143500"/>
          </a:xfrm>
          <a:prstGeom prst="rect">
            <a:avLst/>
          </a:prstGeom>
          <a:noFill/>
          <a:ln>
            <a:noFill/>
          </a:ln>
        </p:spPr>
      </p:pic>
      <p:sp>
        <p:nvSpPr>
          <p:cNvPr id="493" name="Google Shape;493;p2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13</a:t>
            </a:fld>
            <a:endParaRPr/>
          </a:p>
        </p:txBody>
      </p:sp>
      <p:sp>
        <p:nvSpPr>
          <p:cNvPr id="4" name="AutoShape 4">
            <a:extLst>
              <a:ext uri="{FF2B5EF4-FFF2-40B4-BE49-F238E27FC236}">
                <a16:creationId xmlns:a16="http://schemas.microsoft.com/office/drawing/2014/main" id="{9EAEF549-E34B-FF90-A15D-CC20C26C7AF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 name="Imagen 4">
            <a:extLst>
              <a:ext uri="{FF2B5EF4-FFF2-40B4-BE49-F238E27FC236}">
                <a16:creationId xmlns:a16="http://schemas.microsoft.com/office/drawing/2014/main" id="{409733A0-6361-41C0-6325-F54C5F0F094D}"/>
              </a:ext>
            </a:extLst>
          </p:cNvPr>
          <p:cNvPicPr>
            <a:picLocks noChangeAspect="1"/>
          </p:cNvPicPr>
          <p:nvPr/>
        </p:nvPicPr>
        <p:blipFill>
          <a:blip r:embed="rId4"/>
          <a:stretch>
            <a:fillRect/>
          </a:stretch>
        </p:blipFill>
        <p:spPr>
          <a:xfrm>
            <a:off x="7359699" y="4218616"/>
            <a:ext cx="531235" cy="531235"/>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47"/>
        <p:cNvGrpSpPr/>
        <p:nvPr/>
      </p:nvGrpSpPr>
      <p:grpSpPr>
        <a:xfrm>
          <a:off x="0" y="0"/>
          <a:ext cx="0" cy="0"/>
          <a:chOff x="0" y="0"/>
          <a:chExt cx="0" cy="0"/>
        </a:xfrm>
      </p:grpSpPr>
      <p:sp>
        <p:nvSpPr>
          <p:cNvPr id="548" name="Google Shape;548;p31"/>
          <p:cNvSpPr txBox="1">
            <a:spLocks noGrp="1"/>
          </p:cNvSpPr>
          <p:nvPr>
            <p:ph type="ctrTitle"/>
          </p:nvPr>
        </p:nvSpPr>
        <p:spPr>
          <a:xfrm>
            <a:off x="2022225" y="1980904"/>
            <a:ext cx="37878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CL"/>
              <a:t>Análisis datos disponibles</a:t>
            </a:r>
            <a:endParaRPr/>
          </a:p>
        </p:txBody>
      </p:sp>
      <p:sp>
        <p:nvSpPr>
          <p:cNvPr id="549" name="Google Shape;549;p31"/>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0" i="0" u="none" strike="noStrike" cap="none" dirty="0">
                <a:solidFill>
                  <a:schemeClr val="dk1"/>
                </a:solidFill>
                <a:latin typeface="Lora"/>
                <a:ea typeface="Lora"/>
                <a:cs typeface="Lora"/>
                <a:sym typeface="Lora"/>
              </a:rPr>
              <a:t>5</a:t>
            </a:r>
            <a:endParaRPr sz="2400" b="0" i="0" u="none" strike="noStrike" cap="none" dirty="0">
              <a:solidFill>
                <a:srgbClr val="000000"/>
              </a:solidFill>
              <a:latin typeface="Lora"/>
              <a:ea typeface="Lora"/>
              <a:cs typeface="Lora"/>
              <a:sym typeface="Lora"/>
            </a:endParaRPr>
          </a:p>
        </p:txBody>
      </p:sp>
      <p:sp>
        <p:nvSpPr>
          <p:cNvPr id="550" name="Google Shape;550;p3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14</a:t>
            </a:fld>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616"/>
        <p:cNvGrpSpPr/>
        <p:nvPr/>
      </p:nvGrpSpPr>
      <p:grpSpPr>
        <a:xfrm>
          <a:off x="0" y="0"/>
          <a:ext cx="0" cy="0"/>
          <a:chOff x="0" y="0"/>
          <a:chExt cx="0" cy="0"/>
        </a:xfrm>
      </p:grpSpPr>
      <p:sp>
        <p:nvSpPr>
          <p:cNvPr id="617" name="Google Shape;617;p38"/>
          <p:cNvSpPr/>
          <p:nvPr/>
        </p:nvSpPr>
        <p:spPr>
          <a:xfrm>
            <a:off x="5185954" y="863490"/>
            <a:ext cx="3958046"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8" name="Google Shape;618;p3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15</a:t>
            </a:fld>
            <a:endParaRPr/>
          </a:p>
        </p:txBody>
      </p:sp>
      <p:sp>
        <p:nvSpPr>
          <p:cNvPr id="619" name="Google Shape;619;p38"/>
          <p:cNvSpPr txBox="1">
            <a:spLocks noGrp="1"/>
          </p:cNvSpPr>
          <p:nvPr>
            <p:ph type="title" idx="4294967295"/>
          </p:nvPr>
        </p:nvSpPr>
        <p:spPr>
          <a:xfrm>
            <a:off x="306477" y="196526"/>
            <a:ext cx="5843588" cy="4127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2000"/>
              <a:buFont typeface="Lora"/>
              <a:buNone/>
            </a:pPr>
            <a:r>
              <a:rPr lang="es-CL"/>
              <a:t>Error del modelo actual: Graficando el error</a:t>
            </a:r>
            <a:endParaRPr/>
          </a:p>
        </p:txBody>
      </p:sp>
      <p:pic>
        <p:nvPicPr>
          <p:cNvPr id="620" name="Google Shape;620;p38"/>
          <p:cNvPicPr preferRelativeResize="0"/>
          <p:nvPr/>
        </p:nvPicPr>
        <p:blipFill rotWithShape="1">
          <a:blip r:embed="rId3">
            <a:alphaModFix/>
          </a:blip>
          <a:srcRect/>
          <a:stretch/>
        </p:blipFill>
        <p:spPr>
          <a:xfrm>
            <a:off x="757586" y="761520"/>
            <a:ext cx="7628827" cy="2501883"/>
          </a:xfrm>
          <a:prstGeom prst="rect">
            <a:avLst/>
          </a:prstGeom>
          <a:noFill/>
          <a:ln>
            <a:noFill/>
          </a:ln>
        </p:spPr>
      </p:pic>
      <p:sp>
        <p:nvSpPr>
          <p:cNvPr id="621" name="Google Shape;621;p38"/>
          <p:cNvSpPr txBox="1"/>
          <p:nvPr/>
        </p:nvSpPr>
        <p:spPr>
          <a:xfrm>
            <a:off x="1080135" y="3408027"/>
            <a:ext cx="6824980" cy="145063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50000"/>
              </a:lnSpc>
              <a:spcBef>
                <a:spcPts val="600"/>
              </a:spcBef>
              <a:spcAft>
                <a:spcPts val="0"/>
              </a:spcAft>
              <a:buClr>
                <a:schemeClr val="accent1"/>
              </a:buClr>
              <a:buSzPts val="2400"/>
              <a:buFont typeface="Quattrocento Sans"/>
              <a:buChar char="◉"/>
            </a:pPr>
            <a:r>
              <a:rPr lang="es-CL" sz="1800" b="1" i="0" u="none" strike="noStrike" cap="none">
                <a:solidFill>
                  <a:srgbClr val="000000"/>
                </a:solidFill>
                <a:highlight>
                  <a:srgbClr val="FFCD00"/>
                </a:highlight>
                <a:latin typeface="Quattrocento Sans"/>
                <a:ea typeface="Quattrocento Sans"/>
                <a:cs typeface="Quattrocento Sans"/>
                <a:sym typeface="Quattrocento Sans"/>
              </a:rPr>
              <a:t>Estabilidad a lo largo de la semana.</a:t>
            </a:r>
            <a:endParaRPr sz="1400" b="0" i="0" u="none" strike="noStrike" cap="none">
              <a:solidFill>
                <a:srgbClr val="000000"/>
              </a:solidFill>
              <a:latin typeface="Arial"/>
              <a:ea typeface="Arial"/>
              <a:cs typeface="Arial"/>
              <a:sym typeface="Arial"/>
            </a:endParaRPr>
          </a:p>
          <a:p>
            <a:pPr marL="457200" marR="0" lvl="0" indent="-381000" algn="l" rtl="0">
              <a:lnSpc>
                <a:spcPct val="150000"/>
              </a:lnSpc>
              <a:spcBef>
                <a:spcPts val="600"/>
              </a:spcBef>
              <a:spcAft>
                <a:spcPts val="0"/>
              </a:spcAft>
              <a:buClr>
                <a:schemeClr val="accent1"/>
              </a:buClr>
              <a:buSzPts val="2400"/>
              <a:buFont typeface="Quattrocento Sans"/>
              <a:buChar char="◉"/>
            </a:pPr>
            <a:r>
              <a:rPr lang="es-CL" sz="1800" b="1" i="0" u="none" strike="noStrike" cap="none">
                <a:solidFill>
                  <a:srgbClr val="000000"/>
                </a:solidFill>
                <a:highlight>
                  <a:srgbClr val="FFCD00"/>
                </a:highlight>
                <a:latin typeface="Quattrocento Sans"/>
                <a:ea typeface="Quattrocento Sans"/>
                <a:cs typeface="Quattrocento Sans"/>
                <a:sym typeface="Quattrocento Sans"/>
              </a:rPr>
              <a:t>Peak de error el miércoles, martes y lunes.</a:t>
            </a:r>
            <a:endParaRPr sz="1400" b="0" i="0" u="none" strike="noStrike" cap="none">
              <a:solidFill>
                <a:srgbClr val="000000"/>
              </a:solidFill>
              <a:latin typeface="Arial"/>
              <a:ea typeface="Arial"/>
              <a:cs typeface="Arial"/>
              <a:sym typeface="Arial"/>
            </a:endParaRPr>
          </a:p>
          <a:p>
            <a:pPr marL="457200" marR="0" lvl="0" indent="-381000" algn="l" rtl="0">
              <a:lnSpc>
                <a:spcPct val="150000"/>
              </a:lnSpc>
              <a:spcBef>
                <a:spcPts val="600"/>
              </a:spcBef>
              <a:spcAft>
                <a:spcPts val="0"/>
              </a:spcAft>
              <a:buClr>
                <a:schemeClr val="accent1"/>
              </a:buClr>
              <a:buSzPts val="2400"/>
              <a:buFont typeface="Quattrocento Sans"/>
              <a:buChar char="◉"/>
            </a:pPr>
            <a:r>
              <a:rPr lang="es-CL" sz="1800" b="1" i="0" u="none" strike="noStrike" cap="none">
                <a:solidFill>
                  <a:srgbClr val="000000"/>
                </a:solidFill>
                <a:highlight>
                  <a:srgbClr val="FFCD00"/>
                </a:highlight>
                <a:latin typeface="Quattrocento Sans"/>
                <a:ea typeface="Quattrocento Sans"/>
                <a:cs typeface="Quattrocento Sans"/>
                <a:sym typeface="Quattrocento Sans"/>
              </a:rPr>
              <a:t>Día con menor error es el domingo.</a:t>
            </a: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9"/>
          <p:cNvSpPr txBox="1">
            <a:spLocks noGrp="1"/>
          </p:cNvSpPr>
          <p:nvPr>
            <p:ph type="ctrTitle"/>
          </p:nvPr>
        </p:nvSpPr>
        <p:spPr>
          <a:xfrm>
            <a:off x="2022225" y="1693523"/>
            <a:ext cx="37878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CL"/>
              <a:t>Modelos</a:t>
            </a:r>
            <a:endParaRPr/>
          </a:p>
        </p:txBody>
      </p:sp>
      <p:sp>
        <p:nvSpPr>
          <p:cNvPr id="627" name="Google Shape;627;p39"/>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0" i="0" u="none" strike="noStrike" cap="none" dirty="0">
                <a:solidFill>
                  <a:schemeClr val="dk1"/>
                </a:solidFill>
                <a:latin typeface="Lora"/>
                <a:ea typeface="Lora"/>
                <a:cs typeface="Lora"/>
                <a:sym typeface="Lora"/>
              </a:rPr>
              <a:t>3</a:t>
            </a:r>
            <a:endParaRPr sz="2400" b="0" i="0" u="none" strike="noStrike" cap="none" dirty="0">
              <a:solidFill>
                <a:srgbClr val="000000"/>
              </a:solidFill>
              <a:latin typeface="Lora"/>
              <a:ea typeface="Lora"/>
              <a:cs typeface="Lora"/>
              <a:sym typeface="Lora"/>
            </a:endParaRPr>
          </a:p>
        </p:txBody>
      </p:sp>
      <p:sp>
        <p:nvSpPr>
          <p:cNvPr id="628" name="Google Shape;628;p3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16</a:t>
            </a:fld>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3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17</a:t>
            </a:fld>
            <a:endParaRPr/>
          </a:p>
        </p:txBody>
      </p:sp>
      <p:sp>
        <p:nvSpPr>
          <p:cNvPr id="610" name="Google Shape;610;p37"/>
          <p:cNvSpPr txBox="1">
            <a:spLocks noGrp="1"/>
          </p:cNvSpPr>
          <p:nvPr>
            <p:ph type="title" idx="4294967295"/>
          </p:nvPr>
        </p:nvSpPr>
        <p:spPr>
          <a:xfrm>
            <a:off x="387057" y="277301"/>
            <a:ext cx="3878263" cy="4349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2000"/>
              <a:buFont typeface="Lora"/>
              <a:buNone/>
            </a:pPr>
            <a:r>
              <a:rPr lang="es-CL" dirty="0"/>
              <a:t>Error del modelo actual</a:t>
            </a:r>
            <a:endParaRPr dirty="0"/>
          </a:p>
        </p:txBody>
      </p:sp>
      <p:sp>
        <p:nvSpPr>
          <p:cNvPr id="611" name="Google Shape;611;p37"/>
          <p:cNvSpPr txBox="1">
            <a:spLocks noGrp="1"/>
          </p:cNvSpPr>
          <p:nvPr>
            <p:ph type="body" idx="4294967295"/>
          </p:nvPr>
        </p:nvSpPr>
        <p:spPr>
          <a:xfrm>
            <a:off x="177800" y="712276"/>
            <a:ext cx="8788400" cy="4037575"/>
          </a:xfrm>
          <a:prstGeom prst="rect">
            <a:avLst/>
          </a:prstGeom>
          <a:noFill/>
          <a:ln>
            <a:noFill/>
          </a:ln>
        </p:spPr>
        <p:txBody>
          <a:bodyPr spcFirstLastPara="1" wrap="square" lIns="91425" tIns="91425" rIns="91425" bIns="91425" anchor="ctr" anchorCtr="0">
            <a:noAutofit/>
          </a:bodyPr>
          <a:lstStyle/>
          <a:p>
            <a:pPr marL="76200" lvl="0" indent="0" algn="l" rtl="0">
              <a:lnSpc>
                <a:spcPct val="100000"/>
              </a:lnSpc>
              <a:spcBef>
                <a:spcPts val="600"/>
              </a:spcBef>
              <a:spcAft>
                <a:spcPts val="0"/>
              </a:spcAft>
              <a:buClr>
                <a:schemeClr val="accent1"/>
              </a:buClr>
              <a:buSzPts val="2400"/>
              <a:buNone/>
            </a:pPr>
            <a:r>
              <a:rPr lang="es-CL" sz="1800" dirty="0"/>
              <a:t>El error actual se medirá por dos  ítems:</a:t>
            </a:r>
          </a:p>
          <a:p>
            <a:pPr marL="76200" lvl="0" indent="0" algn="l" rtl="0">
              <a:lnSpc>
                <a:spcPct val="100000"/>
              </a:lnSpc>
              <a:spcBef>
                <a:spcPts val="600"/>
              </a:spcBef>
              <a:spcAft>
                <a:spcPts val="0"/>
              </a:spcAft>
              <a:buClr>
                <a:schemeClr val="accent1"/>
              </a:buClr>
              <a:buSzPts val="2400"/>
              <a:buNone/>
            </a:pPr>
            <a:endParaRPr lang="es-CL" sz="1800" dirty="0"/>
          </a:p>
          <a:p>
            <a:pPr marL="457200" lvl="0" indent="-381000" algn="l" rtl="0">
              <a:lnSpc>
                <a:spcPct val="100000"/>
              </a:lnSpc>
              <a:spcBef>
                <a:spcPts val="600"/>
              </a:spcBef>
              <a:spcAft>
                <a:spcPts val="0"/>
              </a:spcAft>
              <a:buClr>
                <a:schemeClr val="accent1"/>
              </a:buClr>
              <a:buSzPts val="2400"/>
              <a:buFont typeface="Quattrocento Sans"/>
              <a:buChar char="◉"/>
            </a:pPr>
            <a:r>
              <a:rPr lang="es-CL" sz="1800" b="1" dirty="0">
                <a:solidFill>
                  <a:srgbClr val="000000"/>
                </a:solidFill>
                <a:highlight>
                  <a:srgbClr val="FFCD00"/>
                </a:highlight>
                <a:latin typeface="Quattrocento Sans"/>
                <a:ea typeface="Quattrocento Sans"/>
                <a:cs typeface="Quattrocento Sans"/>
                <a:sym typeface="Quattrocento Sans"/>
              </a:rPr>
              <a:t>Mean </a:t>
            </a:r>
            <a:r>
              <a:rPr lang="es-CL" sz="1800" b="1" dirty="0" err="1">
                <a:solidFill>
                  <a:srgbClr val="000000"/>
                </a:solidFill>
                <a:highlight>
                  <a:srgbClr val="FFCD00"/>
                </a:highlight>
                <a:latin typeface="Quattrocento Sans"/>
                <a:ea typeface="Quattrocento Sans"/>
                <a:cs typeface="Quattrocento Sans"/>
                <a:sym typeface="Quattrocento Sans"/>
              </a:rPr>
              <a:t>Squared</a:t>
            </a:r>
            <a:r>
              <a:rPr lang="es-CL" sz="1800" b="1" dirty="0">
                <a:solidFill>
                  <a:srgbClr val="000000"/>
                </a:solidFill>
                <a:highlight>
                  <a:srgbClr val="FFCD00"/>
                </a:highlight>
                <a:latin typeface="Quattrocento Sans"/>
                <a:ea typeface="Quattrocento Sans"/>
                <a:cs typeface="Quattrocento Sans"/>
                <a:sym typeface="Quattrocento Sans"/>
              </a:rPr>
              <a:t> Error: </a:t>
            </a:r>
            <a:r>
              <a:rPr lang="es-CL" sz="1800" dirty="0"/>
              <a:t>promedio de los errores al cuadrado. Particularmente útil ya que castiga más las observaciones más alejadas. Sensible a </a:t>
            </a:r>
            <a:r>
              <a:rPr lang="es-CL" sz="1800" dirty="0" err="1"/>
              <a:t>outliers</a:t>
            </a:r>
            <a:r>
              <a:rPr lang="es-CL" sz="1800" dirty="0"/>
              <a:t>.</a:t>
            </a:r>
            <a:endParaRPr dirty="0"/>
          </a:p>
          <a:p>
            <a:pPr marL="457200" lvl="0" indent="-381000" algn="l" rtl="0">
              <a:lnSpc>
                <a:spcPct val="100000"/>
              </a:lnSpc>
              <a:spcBef>
                <a:spcPts val="600"/>
              </a:spcBef>
              <a:spcAft>
                <a:spcPts val="0"/>
              </a:spcAft>
              <a:buClr>
                <a:schemeClr val="accent1"/>
              </a:buClr>
              <a:buSzPts val="2400"/>
              <a:buFont typeface="Quattrocento Sans"/>
              <a:buChar char="◉"/>
            </a:pPr>
            <a:r>
              <a:rPr lang="es-CL" sz="1800" b="1" dirty="0">
                <a:solidFill>
                  <a:srgbClr val="000000"/>
                </a:solidFill>
                <a:highlight>
                  <a:srgbClr val="FFCD00"/>
                </a:highlight>
                <a:latin typeface="Quattrocento Sans"/>
                <a:ea typeface="Quattrocento Sans"/>
                <a:cs typeface="Quattrocento Sans"/>
                <a:sym typeface="Quattrocento Sans"/>
              </a:rPr>
              <a:t>Median absolute error: </a:t>
            </a:r>
            <a:r>
              <a:rPr lang="es-CL" sz="1800" dirty="0"/>
              <a:t>Mediana de los errores absolutos. Es insensible a </a:t>
            </a:r>
            <a:r>
              <a:rPr lang="es-CL" sz="1800" dirty="0" err="1"/>
              <a:t>outliers</a:t>
            </a:r>
            <a:r>
              <a:rPr lang="es-CL" sz="1800" dirty="0"/>
              <a:t>.</a:t>
            </a:r>
          </a:p>
          <a:p>
            <a:pPr marL="76200" lvl="0" indent="0" algn="l" rtl="0">
              <a:lnSpc>
                <a:spcPct val="100000"/>
              </a:lnSpc>
              <a:spcBef>
                <a:spcPts val="600"/>
              </a:spcBef>
              <a:spcAft>
                <a:spcPts val="0"/>
              </a:spcAft>
              <a:buClr>
                <a:schemeClr val="accent1"/>
              </a:buClr>
              <a:buSzPts val="2400"/>
              <a:buNone/>
            </a:pPr>
            <a:endParaRPr lang="es-CL" sz="1800" dirty="0"/>
          </a:p>
          <a:p>
            <a:pPr marL="76200" lvl="0" indent="0" algn="l" rtl="0">
              <a:lnSpc>
                <a:spcPct val="100000"/>
              </a:lnSpc>
              <a:spcBef>
                <a:spcPts val="600"/>
              </a:spcBef>
              <a:spcAft>
                <a:spcPts val="0"/>
              </a:spcAft>
              <a:buClr>
                <a:schemeClr val="accent1"/>
              </a:buClr>
              <a:buSzPts val="2400"/>
              <a:buNone/>
            </a:pPr>
            <a:r>
              <a:rPr lang="es-CL" sz="1800" dirty="0"/>
              <a:t>Para el modelo actual tenemos:</a:t>
            </a:r>
          </a:p>
          <a:p>
            <a:pPr marL="76200" indent="0">
              <a:buNone/>
            </a:pPr>
            <a:r>
              <a:rPr lang="es-CL" sz="1800" b="1" dirty="0">
                <a:solidFill>
                  <a:srgbClr val="000000"/>
                </a:solidFill>
                <a:highlight>
                  <a:srgbClr val="FFCD00"/>
                </a:highlight>
              </a:rPr>
              <a:t>El error cuadrático medio </a:t>
            </a:r>
            <a:r>
              <a:rPr lang="es-CL" sz="1800" b="1" dirty="0"/>
              <a:t>es de </a:t>
            </a:r>
            <a:r>
              <a:rPr lang="es-CL" sz="1800" b="1" dirty="0">
                <a:solidFill>
                  <a:srgbClr val="000000"/>
                </a:solidFill>
                <a:highlight>
                  <a:srgbClr val="FFCD00"/>
                </a:highlight>
              </a:rPr>
              <a:t>1.926 </a:t>
            </a:r>
            <a:r>
              <a:rPr lang="es-CL" sz="1800" b="1" dirty="0"/>
              <a:t>minutos cuadrados.</a:t>
            </a:r>
          </a:p>
          <a:p>
            <a:pPr marL="76200" indent="0">
              <a:buNone/>
            </a:pPr>
            <a:r>
              <a:rPr lang="es-CL" sz="1800" b="1" dirty="0">
                <a:solidFill>
                  <a:srgbClr val="000000"/>
                </a:solidFill>
                <a:highlight>
                  <a:srgbClr val="FFCD00"/>
                </a:highlight>
              </a:rPr>
              <a:t>El error absoluto mediano </a:t>
            </a:r>
            <a:r>
              <a:rPr lang="es-CL" sz="1800" b="1" dirty="0"/>
              <a:t>es de 35 minutos</a:t>
            </a:r>
            <a:r>
              <a:rPr lang="es-CL" sz="1800" dirty="0"/>
              <a:t>.</a:t>
            </a:r>
          </a:p>
          <a:p>
            <a:pPr marL="76200" indent="0">
              <a:buNone/>
            </a:pPr>
            <a:r>
              <a:rPr lang="es-CL" sz="1800" dirty="0"/>
              <a:t>Lo anterior nos indica que existen </a:t>
            </a:r>
            <a:r>
              <a:rPr lang="es-CL" sz="1800" dirty="0" err="1"/>
              <a:t>outliers</a:t>
            </a:r>
            <a:r>
              <a:rPr lang="es-CL" sz="1800" dirty="0"/>
              <a:t> que tienen mayor error, influyendo en el error cuadrático.</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5"/>
          <p:cNvSpPr/>
          <p:nvPr/>
        </p:nvSpPr>
        <p:spPr>
          <a:xfrm>
            <a:off x="4096281" y="1953816"/>
            <a:ext cx="1344811" cy="901899"/>
          </a:xfrm>
          <a:custGeom>
            <a:avLst/>
            <a:gdLst/>
            <a:ahLst/>
            <a:cxnLst/>
            <a:rect l="l" t="t" r="r" b="b"/>
            <a:pathLst>
              <a:path w="21600" h="21600" extrusionOk="0">
                <a:moveTo>
                  <a:pt x="21599" y="10822"/>
                </a:moveTo>
                <a:lnTo>
                  <a:pt x="12198" y="0"/>
                </a:lnTo>
                <a:lnTo>
                  <a:pt x="12198" y="3144"/>
                </a:lnTo>
                <a:lnTo>
                  <a:pt x="0" y="3144"/>
                </a:lnTo>
                <a:lnTo>
                  <a:pt x="0" y="18455"/>
                </a:lnTo>
                <a:lnTo>
                  <a:pt x="12198" y="18455"/>
                </a:lnTo>
                <a:lnTo>
                  <a:pt x="12198" y="21599"/>
                </a:lnTo>
                <a:lnTo>
                  <a:pt x="21599" y="10822"/>
                </a:lnTo>
                <a:close/>
              </a:path>
            </a:pathLst>
          </a:custGeom>
          <a:solidFill>
            <a:srgbClr val="DEDEDE"/>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60" name="Google Shape;660;p65"/>
          <p:cNvSpPr/>
          <p:nvPr/>
        </p:nvSpPr>
        <p:spPr>
          <a:xfrm>
            <a:off x="3789099" y="2082999"/>
            <a:ext cx="636389" cy="654844"/>
          </a:xfrm>
          <a:custGeom>
            <a:avLst/>
            <a:gdLst/>
            <a:ahLst/>
            <a:cxnLst/>
            <a:rect l="l" t="t" r="r" b="b"/>
            <a:pathLst>
              <a:path w="19679" h="19679" extrusionOk="0">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E8BB45"/>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61" name="Google Shape;661;p65"/>
          <p:cNvSpPr/>
          <p:nvPr/>
        </p:nvSpPr>
        <p:spPr>
          <a:xfrm>
            <a:off x="2294270" y="1953816"/>
            <a:ext cx="1343621" cy="901899"/>
          </a:xfrm>
          <a:custGeom>
            <a:avLst/>
            <a:gdLst/>
            <a:ahLst/>
            <a:cxnLst/>
            <a:rect l="l" t="t" r="r" b="b"/>
            <a:pathLst>
              <a:path w="21600" h="21600" extrusionOk="0">
                <a:moveTo>
                  <a:pt x="21600" y="10822"/>
                </a:moveTo>
                <a:lnTo>
                  <a:pt x="12190" y="0"/>
                </a:lnTo>
                <a:lnTo>
                  <a:pt x="12190" y="3144"/>
                </a:lnTo>
                <a:lnTo>
                  <a:pt x="0" y="3144"/>
                </a:lnTo>
                <a:lnTo>
                  <a:pt x="0" y="18455"/>
                </a:lnTo>
                <a:lnTo>
                  <a:pt x="12190" y="18455"/>
                </a:lnTo>
                <a:lnTo>
                  <a:pt x="12190" y="21599"/>
                </a:lnTo>
                <a:lnTo>
                  <a:pt x="21600" y="10822"/>
                </a:lnTo>
                <a:close/>
              </a:path>
            </a:pathLst>
          </a:custGeom>
          <a:solidFill>
            <a:srgbClr val="DEDEDE"/>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62" name="Google Shape;662;p65"/>
          <p:cNvSpPr/>
          <p:nvPr/>
        </p:nvSpPr>
        <p:spPr>
          <a:xfrm>
            <a:off x="1942412" y="2086965"/>
            <a:ext cx="636389" cy="654844"/>
          </a:xfrm>
          <a:custGeom>
            <a:avLst/>
            <a:gdLst/>
            <a:ahLst/>
            <a:cxnLst/>
            <a:rect l="l" t="t" r="r" b="b"/>
            <a:pathLst>
              <a:path w="19679" h="19679" extrusionOk="0">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E8BB45"/>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63" name="Google Shape;663;p65"/>
          <p:cNvSpPr/>
          <p:nvPr/>
        </p:nvSpPr>
        <p:spPr>
          <a:xfrm>
            <a:off x="479162" y="1946322"/>
            <a:ext cx="1343621" cy="901899"/>
          </a:xfrm>
          <a:custGeom>
            <a:avLst/>
            <a:gdLst/>
            <a:ahLst/>
            <a:cxnLst/>
            <a:rect l="l" t="t" r="r" b="b"/>
            <a:pathLst>
              <a:path w="21600" h="21600" extrusionOk="0">
                <a:moveTo>
                  <a:pt x="21600" y="10822"/>
                </a:moveTo>
                <a:lnTo>
                  <a:pt x="12190" y="0"/>
                </a:lnTo>
                <a:lnTo>
                  <a:pt x="12190" y="3144"/>
                </a:lnTo>
                <a:lnTo>
                  <a:pt x="0" y="3144"/>
                </a:lnTo>
                <a:lnTo>
                  <a:pt x="0" y="18455"/>
                </a:lnTo>
                <a:lnTo>
                  <a:pt x="12190" y="18455"/>
                </a:lnTo>
                <a:lnTo>
                  <a:pt x="12190" y="21599"/>
                </a:lnTo>
                <a:lnTo>
                  <a:pt x="21600" y="10822"/>
                </a:lnTo>
                <a:close/>
              </a:path>
            </a:pathLst>
          </a:custGeom>
          <a:solidFill>
            <a:srgbClr val="DEDEDE"/>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64" name="Google Shape;664;p65"/>
          <p:cNvSpPr/>
          <p:nvPr/>
        </p:nvSpPr>
        <p:spPr>
          <a:xfrm>
            <a:off x="149347" y="2064423"/>
            <a:ext cx="636389" cy="654844"/>
          </a:xfrm>
          <a:custGeom>
            <a:avLst/>
            <a:gdLst/>
            <a:ahLst/>
            <a:cxnLst/>
            <a:rect l="l" t="t" r="r" b="b"/>
            <a:pathLst>
              <a:path w="19679" h="19679" extrusionOk="0">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E8BB45"/>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65" name="Google Shape;665;p65"/>
          <p:cNvSpPr/>
          <p:nvPr/>
        </p:nvSpPr>
        <p:spPr>
          <a:xfrm>
            <a:off x="5884599" y="1953816"/>
            <a:ext cx="1342430" cy="901899"/>
          </a:xfrm>
          <a:custGeom>
            <a:avLst/>
            <a:gdLst/>
            <a:ahLst/>
            <a:cxnLst/>
            <a:rect l="l" t="t" r="r" b="b"/>
            <a:pathLst>
              <a:path w="21600" h="21600" extrusionOk="0">
                <a:moveTo>
                  <a:pt x="21600" y="10822"/>
                </a:moveTo>
                <a:lnTo>
                  <a:pt x="12201" y="0"/>
                </a:lnTo>
                <a:lnTo>
                  <a:pt x="12201" y="3144"/>
                </a:lnTo>
                <a:lnTo>
                  <a:pt x="0" y="3144"/>
                </a:lnTo>
                <a:lnTo>
                  <a:pt x="0" y="18455"/>
                </a:lnTo>
                <a:lnTo>
                  <a:pt x="12201" y="18455"/>
                </a:lnTo>
                <a:lnTo>
                  <a:pt x="12201" y="21599"/>
                </a:lnTo>
                <a:lnTo>
                  <a:pt x="21600" y="10822"/>
                </a:lnTo>
                <a:close/>
              </a:path>
            </a:pathLst>
          </a:custGeom>
          <a:solidFill>
            <a:srgbClr val="DEDEDE"/>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66" name="Google Shape;666;p65"/>
          <p:cNvSpPr/>
          <p:nvPr/>
        </p:nvSpPr>
        <p:spPr>
          <a:xfrm>
            <a:off x="5513125" y="2064423"/>
            <a:ext cx="636389" cy="654844"/>
          </a:xfrm>
          <a:custGeom>
            <a:avLst/>
            <a:gdLst/>
            <a:ahLst/>
            <a:cxnLst/>
            <a:rect l="l" t="t" r="r" b="b"/>
            <a:pathLst>
              <a:path w="19679" h="19679" extrusionOk="0">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E8BB45"/>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67" name="Google Shape;667;p65"/>
          <p:cNvSpPr/>
          <p:nvPr/>
        </p:nvSpPr>
        <p:spPr>
          <a:xfrm>
            <a:off x="1137642" y="1177528"/>
            <a:ext cx="4677966" cy="314325"/>
          </a:xfrm>
          <a:custGeom>
            <a:avLst/>
            <a:gdLst/>
            <a:ahLst/>
            <a:cxnLst/>
            <a:rect l="l" t="t" r="r" b="b"/>
            <a:pathLst>
              <a:path w="21600" h="21600" extrusionOk="0">
                <a:moveTo>
                  <a:pt x="0" y="0"/>
                </a:moveTo>
                <a:lnTo>
                  <a:pt x="21599" y="0"/>
                </a:lnTo>
                <a:lnTo>
                  <a:pt x="21599" y="21600"/>
                </a:lnTo>
                <a:lnTo>
                  <a:pt x="0" y="21600"/>
                </a:lnTo>
                <a:close/>
              </a:path>
            </a:pathLst>
          </a:custGeom>
          <a:no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r>
              <a:rPr lang="es-CL" sz="1875" b="0" i="0" u="none" strike="noStrike" cap="none" dirty="0">
                <a:solidFill>
                  <a:srgbClr val="53585F"/>
                </a:solidFill>
                <a:latin typeface="Arial"/>
                <a:ea typeface="Arial"/>
                <a:cs typeface="Arial"/>
                <a:sym typeface="Arial"/>
              </a:rPr>
              <a:t>Modelos Generados</a:t>
            </a:r>
            <a:endParaRPr sz="525" b="0" i="0" u="none" strike="noStrike" cap="none" dirty="0">
              <a:solidFill>
                <a:srgbClr val="000000"/>
              </a:solidFill>
              <a:latin typeface="Arial"/>
              <a:ea typeface="Arial"/>
              <a:cs typeface="Arial"/>
              <a:sym typeface="Arial"/>
            </a:endParaRPr>
          </a:p>
        </p:txBody>
      </p:sp>
      <p:cxnSp>
        <p:nvCxnSpPr>
          <p:cNvPr id="668" name="Google Shape;668;p65"/>
          <p:cNvCxnSpPr/>
          <p:nvPr/>
        </p:nvCxnSpPr>
        <p:spPr>
          <a:xfrm>
            <a:off x="1033462" y="1700808"/>
            <a:ext cx="7055644" cy="0"/>
          </a:xfrm>
          <a:prstGeom prst="straightConnector1">
            <a:avLst/>
          </a:prstGeom>
          <a:noFill/>
          <a:ln w="25400" cap="flat" cmpd="sng">
            <a:solidFill>
              <a:srgbClr val="DCDEE0"/>
            </a:solidFill>
            <a:prstDash val="dot"/>
            <a:round/>
            <a:headEnd type="none" w="med" len="med"/>
            <a:tailEnd type="none" w="med" len="med"/>
          </a:ln>
        </p:spPr>
      </p:cxnSp>
      <p:sp>
        <p:nvSpPr>
          <p:cNvPr id="669" name="Google Shape;669;p65"/>
          <p:cNvSpPr/>
          <p:nvPr/>
        </p:nvSpPr>
        <p:spPr>
          <a:xfrm>
            <a:off x="1014413" y="1145381"/>
            <a:ext cx="58936" cy="481608"/>
          </a:xfrm>
          <a:custGeom>
            <a:avLst/>
            <a:gdLst/>
            <a:ahLst/>
            <a:cxnLst/>
            <a:rect l="l" t="t" r="r" b="b"/>
            <a:pathLst>
              <a:path w="21600" h="21600" extrusionOk="0">
                <a:moveTo>
                  <a:pt x="0" y="0"/>
                </a:moveTo>
                <a:lnTo>
                  <a:pt x="21600" y="0"/>
                </a:lnTo>
                <a:lnTo>
                  <a:pt x="21600" y="21599"/>
                </a:lnTo>
                <a:lnTo>
                  <a:pt x="0" y="21599"/>
                </a:lnTo>
                <a:lnTo>
                  <a:pt x="0" y="0"/>
                </a:lnTo>
                <a:close/>
              </a:path>
            </a:pathLst>
          </a:custGeom>
          <a:solidFill>
            <a:srgbClr val="44CEB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70" name="Google Shape;670;p65"/>
          <p:cNvSpPr/>
          <p:nvPr/>
        </p:nvSpPr>
        <p:spPr>
          <a:xfrm>
            <a:off x="7790194" y="1953816"/>
            <a:ext cx="1343621" cy="901899"/>
          </a:xfrm>
          <a:custGeom>
            <a:avLst/>
            <a:gdLst/>
            <a:ahLst/>
            <a:cxnLst/>
            <a:rect l="l" t="t" r="r" b="b"/>
            <a:pathLst>
              <a:path w="21600" h="21600" extrusionOk="0">
                <a:moveTo>
                  <a:pt x="21600" y="10822"/>
                </a:moveTo>
                <a:lnTo>
                  <a:pt x="12209" y="0"/>
                </a:lnTo>
                <a:lnTo>
                  <a:pt x="12209" y="3144"/>
                </a:lnTo>
                <a:lnTo>
                  <a:pt x="0" y="3144"/>
                </a:lnTo>
                <a:lnTo>
                  <a:pt x="0" y="18455"/>
                </a:lnTo>
                <a:lnTo>
                  <a:pt x="12209" y="18455"/>
                </a:lnTo>
                <a:lnTo>
                  <a:pt x="12209" y="21599"/>
                </a:lnTo>
                <a:lnTo>
                  <a:pt x="21600" y="10822"/>
                </a:lnTo>
                <a:close/>
              </a:path>
            </a:pathLst>
          </a:custGeom>
          <a:solidFill>
            <a:srgbClr val="DEDEDE"/>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71" name="Google Shape;671;p65"/>
          <p:cNvSpPr/>
          <p:nvPr/>
        </p:nvSpPr>
        <p:spPr>
          <a:xfrm>
            <a:off x="7363951" y="2072283"/>
            <a:ext cx="636389" cy="654844"/>
          </a:xfrm>
          <a:custGeom>
            <a:avLst/>
            <a:gdLst/>
            <a:ahLst/>
            <a:cxnLst/>
            <a:rect l="l" t="t" r="r" b="b"/>
            <a:pathLst>
              <a:path w="19679" h="19679" extrusionOk="0">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E8BB45"/>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72" name="Google Shape;672;p65"/>
          <p:cNvSpPr/>
          <p:nvPr/>
        </p:nvSpPr>
        <p:spPr>
          <a:xfrm>
            <a:off x="3951025" y="2292549"/>
            <a:ext cx="312539" cy="213122"/>
          </a:xfrm>
          <a:custGeom>
            <a:avLst/>
            <a:gdLst/>
            <a:ahLst/>
            <a:cxnLst/>
            <a:rect l="l" t="t" r="r" b="b"/>
            <a:pathLst>
              <a:path w="21600" h="21600" extrusionOk="0">
                <a:moveTo>
                  <a:pt x="18573" y="9487"/>
                </a:moveTo>
                <a:cubicBezTo>
                  <a:pt x="18710" y="8882"/>
                  <a:pt x="18848" y="8074"/>
                  <a:pt x="18848" y="7469"/>
                </a:cubicBezTo>
                <a:cubicBezTo>
                  <a:pt x="18848" y="3431"/>
                  <a:pt x="16509" y="0"/>
                  <a:pt x="13757" y="0"/>
                </a:cubicBezTo>
                <a:cubicBezTo>
                  <a:pt x="10456" y="0"/>
                  <a:pt x="10043" y="3633"/>
                  <a:pt x="10043" y="3633"/>
                </a:cubicBezTo>
                <a:cubicBezTo>
                  <a:pt x="10043" y="3633"/>
                  <a:pt x="8667" y="1211"/>
                  <a:pt x="6328" y="1614"/>
                </a:cubicBezTo>
                <a:cubicBezTo>
                  <a:pt x="4127" y="2220"/>
                  <a:pt x="2751" y="5046"/>
                  <a:pt x="2751" y="8074"/>
                </a:cubicBezTo>
                <a:cubicBezTo>
                  <a:pt x="2751" y="8478"/>
                  <a:pt x="2751" y="9084"/>
                  <a:pt x="2889" y="9487"/>
                </a:cubicBezTo>
                <a:cubicBezTo>
                  <a:pt x="1238" y="10295"/>
                  <a:pt x="0" y="12717"/>
                  <a:pt x="0" y="15342"/>
                </a:cubicBezTo>
                <a:cubicBezTo>
                  <a:pt x="0" y="18773"/>
                  <a:pt x="1926" y="21600"/>
                  <a:pt x="4264" y="21600"/>
                </a:cubicBezTo>
                <a:cubicBezTo>
                  <a:pt x="17335" y="21600"/>
                  <a:pt x="17335" y="21600"/>
                  <a:pt x="17335" y="21600"/>
                </a:cubicBezTo>
                <a:cubicBezTo>
                  <a:pt x="19673" y="21600"/>
                  <a:pt x="21600" y="18773"/>
                  <a:pt x="21600" y="15342"/>
                </a:cubicBezTo>
                <a:cubicBezTo>
                  <a:pt x="21600" y="12515"/>
                  <a:pt x="20361" y="10295"/>
                  <a:pt x="18573" y="9487"/>
                </a:cubicBezTo>
                <a:close/>
                <a:moveTo>
                  <a:pt x="16509" y="20388"/>
                </a:moveTo>
                <a:cubicBezTo>
                  <a:pt x="10868" y="20388"/>
                  <a:pt x="10868" y="20388"/>
                  <a:pt x="10868" y="20388"/>
                </a:cubicBezTo>
                <a:cubicBezTo>
                  <a:pt x="11281" y="19581"/>
                  <a:pt x="14308" y="15342"/>
                  <a:pt x="14308" y="15342"/>
                </a:cubicBezTo>
                <a:cubicBezTo>
                  <a:pt x="14308" y="15342"/>
                  <a:pt x="14721" y="14736"/>
                  <a:pt x="14170" y="14736"/>
                </a:cubicBezTo>
                <a:cubicBezTo>
                  <a:pt x="13620" y="14736"/>
                  <a:pt x="12657" y="14736"/>
                  <a:pt x="12657" y="14736"/>
                </a:cubicBezTo>
                <a:cubicBezTo>
                  <a:pt x="12657" y="14736"/>
                  <a:pt x="12657" y="14332"/>
                  <a:pt x="12657" y="13727"/>
                </a:cubicBezTo>
                <a:cubicBezTo>
                  <a:pt x="12657" y="12112"/>
                  <a:pt x="12657" y="8882"/>
                  <a:pt x="12657" y="7469"/>
                </a:cubicBezTo>
                <a:cubicBezTo>
                  <a:pt x="12657" y="7469"/>
                  <a:pt x="12657" y="7267"/>
                  <a:pt x="12382" y="7267"/>
                </a:cubicBezTo>
                <a:cubicBezTo>
                  <a:pt x="12107" y="7267"/>
                  <a:pt x="9217" y="7267"/>
                  <a:pt x="8805" y="7267"/>
                </a:cubicBezTo>
                <a:cubicBezTo>
                  <a:pt x="8529" y="7267"/>
                  <a:pt x="8529" y="7671"/>
                  <a:pt x="8529" y="7671"/>
                </a:cubicBezTo>
                <a:cubicBezTo>
                  <a:pt x="8529" y="8882"/>
                  <a:pt x="8529" y="12112"/>
                  <a:pt x="8529" y="13727"/>
                </a:cubicBezTo>
                <a:cubicBezTo>
                  <a:pt x="8529" y="14332"/>
                  <a:pt x="8529" y="14736"/>
                  <a:pt x="8529" y="14736"/>
                </a:cubicBezTo>
                <a:cubicBezTo>
                  <a:pt x="8529" y="14736"/>
                  <a:pt x="7429" y="14736"/>
                  <a:pt x="7016" y="14736"/>
                </a:cubicBezTo>
                <a:cubicBezTo>
                  <a:pt x="6603" y="14736"/>
                  <a:pt x="7016" y="15342"/>
                  <a:pt x="7016" y="15342"/>
                </a:cubicBezTo>
                <a:cubicBezTo>
                  <a:pt x="10456" y="20388"/>
                  <a:pt x="10456" y="20388"/>
                  <a:pt x="10456" y="20388"/>
                </a:cubicBezTo>
                <a:cubicBezTo>
                  <a:pt x="5228" y="20388"/>
                  <a:pt x="5228" y="20388"/>
                  <a:pt x="5228" y="20388"/>
                </a:cubicBezTo>
                <a:cubicBezTo>
                  <a:pt x="3164" y="20388"/>
                  <a:pt x="1513" y="17966"/>
                  <a:pt x="1513" y="15140"/>
                </a:cubicBezTo>
                <a:cubicBezTo>
                  <a:pt x="1513" y="12717"/>
                  <a:pt x="2614" y="10900"/>
                  <a:pt x="3989" y="10093"/>
                </a:cubicBezTo>
                <a:cubicBezTo>
                  <a:pt x="3852" y="9689"/>
                  <a:pt x="3852" y="9285"/>
                  <a:pt x="3852" y="8882"/>
                </a:cubicBezTo>
                <a:cubicBezTo>
                  <a:pt x="3852" y="6459"/>
                  <a:pt x="5090" y="4037"/>
                  <a:pt x="7016" y="3431"/>
                </a:cubicBezTo>
                <a:cubicBezTo>
                  <a:pt x="9080" y="3229"/>
                  <a:pt x="10318" y="6056"/>
                  <a:pt x="10318" y="6056"/>
                </a:cubicBezTo>
                <a:cubicBezTo>
                  <a:pt x="10318" y="6056"/>
                  <a:pt x="10593" y="2220"/>
                  <a:pt x="13482" y="2220"/>
                </a:cubicBezTo>
                <a:cubicBezTo>
                  <a:pt x="15821" y="2220"/>
                  <a:pt x="17610" y="5046"/>
                  <a:pt x="17610" y="8478"/>
                </a:cubicBezTo>
                <a:cubicBezTo>
                  <a:pt x="17610" y="9084"/>
                  <a:pt x="17610" y="9689"/>
                  <a:pt x="17472" y="10093"/>
                </a:cubicBezTo>
                <a:cubicBezTo>
                  <a:pt x="18985" y="10699"/>
                  <a:pt x="20224" y="12717"/>
                  <a:pt x="20224" y="15140"/>
                </a:cubicBezTo>
                <a:cubicBezTo>
                  <a:pt x="20224" y="17966"/>
                  <a:pt x="18573" y="20388"/>
                  <a:pt x="16509" y="20388"/>
                </a:cubicBezTo>
                <a:close/>
              </a:path>
            </a:pathLst>
          </a:custGeom>
          <a:solidFill>
            <a:srgbClr val="FFFFFF"/>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73" name="Google Shape;673;p65"/>
          <p:cNvSpPr/>
          <p:nvPr/>
        </p:nvSpPr>
        <p:spPr>
          <a:xfrm>
            <a:off x="5704786" y="2266005"/>
            <a:ext cx="271463" cy="268486"/>
          </a:xfrm>
          <a:custGeom>
            <a:avLst/>
            <a:gdLst/>
            <a:ahLst/>
            <a:cxnLst/>
            <a:rect l="l" t="t" r="r" b="b"/>
            <a:pathLst>
              <a:path w="21600" h="21600" extrusionOk="0">
                <a:moveTo>
                  <a:pt x="10800" y="0"/>
                </a:moveTo>
                <a:cubicBezTo>
                  <a:pt x="4859" y="0"/>
                  <a:pt x="0" y="4859"/>
                  <a:pt x="0" y="10800"/>
                </a:cubicBezTo>
                <a:cubicBezTo>
                  <a:pt x="0" y="16739"/>
                  <a:pt x="4859" y="21600"/>
                  <a:pt x="10800" y="21600"/>
                </a:cubicBezTo>
                <a:cubicBezTo>
                  <a:pt x="16739" y="21600"/>
                  <a:pt x="21600" y="16739"/>
                  <a:pt x="21600" y="10800"/>
                </a:cubicBezTo>
                <a:cubicBezTo>
                  <a:pt x="21600" y="4859"/>
                  <a:pt x="16739" y="0"/>
                  <a:pt x="10800" y="0"/>
                </a:cubicBezTo>
                <a:close/>
                <a:moveTo>
                  <a:pt x="14939" y="4319"/>
                </a:moveTo>
                <a:cubicBezTo>
                  <a:pt x="15659" y="3779"/>
                  <a:pt x="15659" y="3779"/>
                  <a:pt x="15659" y="3779"/>
                </a:cubicBezTo>
                <a:cubicBezTo>
                  <a:pt x="15659" y="3779"/>
                  <a:pt x="15299" y="3059"/>
                  <a:pt x="15479" y="2519"/>
                </a:cubicBezTo>
                <a:cubicBezTo>
                  <a:pt x="15659" y="2519"/>
                  <a:pt x="16379" y="2879"/>
                  <a:pt x="16919" y="3599"/>
                </a:cubicBezTo>
                <a:cubicBezTo>
                  <a:pt x="16559" y="5219"/>
                  <a:pt x="15479" y="5039"/>
                  <a:pt x="15479" y="5039"/>
                </a:cubicBezTo>
                <a:cubicBezTo>
                  <a:pt x="15479" y="5039"/>
                  <a:pt x="14759" y="5039"/>
                  <a:pt x="14939" y="4319"/>
                </a:cubicBezTo>
                <a:close/>
                <a:moveTo>
                  <a:pt x="8459" y="13859"/>
                </a:moveTo>
                <a:cubicBezTo>
                  <a:pt x="8279" y="14039"/>
                  <a:pt x="8099" y="14579"/>
                  <a:pt x="7919" y="15119"/>
                </a:cubicBezTo>
                <a:cubicBezTo>
                  <a:pt x="7739" y="15479"/>
                  <a:pt x="7559" y="15660"/>
                  <a:pt x="7379" y="15839"/>
                </a:cubicBezTo>
                <a:cubicBezTo>
                  <a:pt x="7019" y="16019"/>
                  <a:pt x="7019" y="16379"/>
                  <a:pt x="7019" y="16379"/>
                </a:cubicBezTo>
                <a:cubicBezTo>
                  <a:pt x="6839" y="17099"/>
                  <a:pt x="6839" y="17099"/>
                  <a:pt x="6839" y="17099"/>
                </a:cubicBezTo>
                <a:cubicBezTo>
                  <a:pt x="6839" y="17099"/>
                  <a:pt x="7019" y="17819"/>
                  <a:pt x="7200" y="17999"/>
                </a:cubicBezTo>
                <a:cubicBezTo>
                  <a:pt x="7200" y="18360"/>
                  <a:pt x="6659" y="19799"/>
                  <a:pt x="6659" y="19799"/>
                </a:cubicBezTo>
                <a:cubicBezTo>
                  <a:pt x="6120" y="19620"/>
                  <a:pt x="5940" y="19079"/>
                  <a:pt x="5760" y="18719"/>
                </a:cubicBezTo>
                <a:cubicBezTo>
                  <a:pt x="5760" y="18360"/>
                  <a:pt x="5399" y="18179"/>
                  <a:pt x="5579" y="17819"/>
                </a:cubicBezTo>
                <a:cubicBezTo>
                  <a:pt x="5579" y="17279"/>
                  <a:pt x="5219" y="17099"/>
                  <a:pt x="5039" y="16919"/>
                </a:cubicBezTo>
                <a:cubicBezTo>
                  <a:pt x="4859" y="16559"/>
                  <a:pt x="4679" y="16199"/>
                  <a:pt x="4679" y="16019"/>
                </a:cubicBezTo>
                <a:cubicBezTo>
                  <a:pt x="4679" y="15839"/>
                  <a:pt x="4139" y="15479"/>
                  <a:pt x="4139" y="15479"/>
                </a:cubicBezTo>
                <a:cubicBezTo>
                  <a:pt x="4139" y="15479"/>
                  <a:pt x="3239" y="14940"/>
                  <a:pt x="3060" y="14759"/>
                </a:cubicBezTo>
                <a:cubicBezTo>
                  <a:pt x="2880" y="14579"/>
                  <a:pt x="2699" y="13859"/>
                  <a:pt x="2699" y="13499"/>
                </a:cubicBezTo>
                <a:cubicBezTo>
                  <a:pt x="2699" y="13139"/>
                  <a:pt x="2880" y="12239"/>
                  <a:pt x="2880" y="12239"/>
                </a:cubicBezTo>
                <a:cubicBezTo>
                  <a:pt x="2880" y="12239"/>
                  <a:pt x="3239" y="11879"/>
                  <a:pt x="3060" y="11699"/>
                </a:cubicBezTo>
                <a:cubicBezTo>
                  <a:pt x="2699" y="11519"/>
                  <a:pt x="2699" y="10800"/>
                  <a:pt x="2699" y="10800"/>
                </a:cubicBezTo>
                <a:cubicBezTo>
                  <a:pt x="2339" y="10439"/>
                  <a:pt x="2339" y="10439"/>
                  <a:pt x="2339" y="10439"/>
                </a:cubicBezTo>
                <a:cubicBezTo>
                  <a:pt x="2339" y="10439"/>
                  <a:pt x="1979" y="9899"/>
                  <a:pt x="1800" y="9719"/>
                </a:cubicBezTo>
                <a:cubicBezTo>
                  <a:pt x="1800" y="9359"/>
                  <a:pt x="1800" y="9180"/>
                  <a:pt x="1979" y="8999"/>
                </a:cubicBezTo>
                <a:cubicBezTo>
                  <a:pt x="1979" y="8819"/>
                  <a:pt x="1800" y="8279"/>
                  <a:pt x="1800" y="8099"/>
                </a:cubicBezTo>
                <a:cubicBezTo>
                  <a:pt x="3600" y="3599"/>
                  <a:pt x="6659" y="2699"/>
                  <a:pt x="6659" y="2699"/>
                </a:cubicBezTo>
                <a:cubicBezTo>
                  <a:pt x="6839" y="3599"/>
                  <a:pt x="6839" y="3599"/>
                  <a:pt x="6839" y="3599"/>
                </a:cubicBezTo>
                <a:cubicBezTo>
                  <a:pt x="6839" y="3599"/>
                  <a:pt x="6299" y="3779"/>
                  <a:pt x="6120" y="3779"/>
                </a:cubicBezTo>
                <a:cubicBezTo>
                  <a:pt x="5760" y="3599"/>
                  <a:pt x="5579" y="3599"/>
                  <a:pt x="5579" y="3599"/>
                </a:cubicBezTo>
                <a:cubicBezTo>
                  <a:pt x="5219" y="4139"/>
                  <a:pt x="5219" y="4139"/>
                  <a:pt x="5219" y="4139"/>
                </a:cubicBezTo>
                <a:cubicBezTo>
                  <a:pt x="5219" y="4139"/>
                  <a:pt x="5039" y="4499"/>
                  <a:pt x="5039" y="4679"/>
                </a:cubicBezTo>
                <a:cubicBezTo>
                  <a:pt x="5039" y="4859"/>
                  <a:pt x="5219" y="5219"/>
                  <a:pt x="5219" y="5219"/>
                </a:cubicBezTo>
                <a:cubicBezTo>
                  <a:pt x="5219" y="5219"/>
                  <a:pt x="5760" y="5219"/>
                  <a:pt x="5760" y="5039"/>
                </a:cubicBezTo>
                <a:cubicBezTo>
                  <a:pt x="5760" y="4859"/>
                  <a:pt x="5760" y="4679"/>
                  <a:pt x="5760" y="4679"/>
                </a:cubicBezTo>
                <a:cubicBezTo>
                  <a:pt x="5579" y="4319"/>
                  <a:pt x="5579" y="4319"/>
                  <a:pt x="5579" y="4319"/>
                </a:cubicBezTo>
                <a:cubicBezTo>
                  <a:pt x="5579" y="4319"/>
                  <a:pt x="6120" y="4139"/>
                  <a:pt x="7200" y="4319"/>
                </a:cubicBezTo>
                <a:cubicBezTo>
                  <a:pt x="8459" y="4319"/>
                  <a:pt x="7919" y="5219"/>
                  <a:pt x="8459" y="5399"/>
                </a:cubicBezTo>
                <a:cubicBezTo>
                  <a:pt x="8999" y="5580"/>
                  <a:pt x="8099" y="6299"/>
                  <a:pt x="7919" y="6659"/>
                </a:cubicBezTo>
                <a:cubicBezTo>
                  <a:pt x="7739" y="7019"/>
                  <a:pt x="7379" y="6119"/>
                  <a:pt x="7379" y="6119"/>
                </a:cubicBezTo>
                <a:cubicBezTo>
                  <a:pt x="7379" y="6119"/>
                  <a:pt x="7739" y="5759"/>
                  <a:pt x="7200" y="5759"/>
                </a:cubicBezTo>
                <a:cubicBezTo>
                  <a:pt x="6659" y="5580"/>
                  <a:pt x="6299" y="6479"/>
                  <a:pt x="6659" y="6479"/>
                </a:cubicBezTo>
                <a:cubicBezTo>
                  <a:pt x="6839" y="6479"/>
                  <a:pt x="7200" y="6839"/>
                  <a:pt x="7019" y="7019"/>
                </a:cubicBezTo>
                <a:cubicBezTo>
                  <a:pt x="7019" y="7199"/>
                  <a:pt x="7019" y="7199"/>
                  <a:pt x="6839" y="7739"/>
                </a:cubicBezTo>
                <a:cubicBezTo>
                  <a:pt x="6479" y="8279"/>
                  <a:pt x="6120" y="8639"/>
                  <a:pt x="6120" y="8639"/>
                </a:cubicBezTo>
                <a:cubicBezTo>
                  <a:pt x="6120" y="8639"/>
                  <a:pt x="5760" y="8459"/>
                  <a:pt x="5940" y="8819"/>
                </a:cubicBezTo>
                <a:cubicBezTo>
                  <a:pt x="6120" y="9180"/>
                  <a:pt x="5940" y="9719"/>
                  <a:pt x="5940" y="9899"/>
                </a:cubicBezTo>
                <a:cubicBezTo>
                  <a:pt x="5940" y="10259"/>
                  <a:pt x="5219" y="9719"/>
                  <a:pt x="5219" y="9180"/>
                </a:cubicBezTo>
                <a:cubicBezTo>
                  <a:pt x="5039" y="8639"/>
                  <a:pt x="4499" y="9180"/>
                  <a:pt x="4319" y="9180"/>
                </a:cubicBezTo>
                <a:cubicBezTo>
                  <a:pt x="4139" y="9180"/>
                  <a:pt x="3779" y="8999"/>
                  <a:pt x="3779" y="8819"/>
                </a:cubicBezTo>
                <a:cubicBezTo>
                  <a:pt x="3600" y="8639"/>
                  <a:pt x="2699" y="9359"/>
                  <a:pt x="2519" y="9359"/>
                </a:cubicBezTo>
                <a:cubicBezTo>
                  <a:pt x="2339" y="9539"/>
                  <a:pt x="2339" y="9899"/>
                  <a:pt x="2699" y="9719"/>
                </a:cubicBezTo>
                <a:cubicBezTo>
                  <a:pt x="3060" y="9539"/>
                  <a:pt x="3419" y="9719"/>
                  <a:pt x="3419" y="10079"/>
                </a:cubicBezTo>
                <a:cubicBezTo>
                  <a:pt x="3239" y="10439"/>
                  <a:pt x="2880" y="10259"/>
                  <a:pt x="2880" y="10439"/>
                </a:cubicBezTo>
                <a:cubicBezTo>
                  <a:pt x="3060" y="10800"/>
                  <a:pt x="3419" y="10979"/>
                  <a:pt x="3419" y="11339"/>
                </a:cubicBezTo>
                <a:cubicBezTo>
                  <a:pt x="3600" y="11699"/>
                  <a:pt x="4499" y="11339"/>
                  <a:pt x="4859" y="11160"/>
                </a:cubicBezTo>
                <a:cubicBezTo>
                  <a:pt x="5039" y="11160"/>
                  <a:pt x="5940" y="10979"/>
                  <a:pt x="5940" y="11339"/>
                </a:cubicBezTo>
                <a:cubicBezTo>
                  <a:pt x="6120" y="11699"/>
                  <a:pt x="7019" y="11879"/>
                  <a:pt x="7379" y="11879"/>
                </a:cubicBezTo>
                <a:cubicBezTo>
                  <a:pt x="7739" y="12059"/>
                  <a:pt x="8279" y="12059"/>
                  <a:pt x="8819" y="12419"/>
                </a:cubicBezTo>
                <a:cubicBezTo>
                  <a:pt x="9179" y="12959"/>
                  <a:pt x="8459" y="13679"/>
                  <a:pt x="8459" y="13859"/>
                </a:cubicBezTo>
                <a:close/>
                <a:moveTo>
                  <a:pt x="10619" y="2519"/>
                </a:moveTo>
                <a:cubicBezTo>
                  <a:pt x="10439" y="3059"/>
                  <a:pt x="9719" y="3599"/>
                  <a:pt x="9899" y="3779"/>
                </a:cubicBezTo>
                <a:cubicBezTo>
                  <a:pt x="9899" y="3959"/>
                  <a:pt x="9899" y="4859"/>
                  <a:pt x="9179" y="4139"/>
                </a:cubicBezTo>
                <a:cubicBezTo>
                  <a:pt x="8459" y="3419"/>
                  <a:pt x="7739" y="3239"/>
                  <a:pt x="7919" y="2699"/>
                </a:cubicBezTo>
                <a:cubicBezTo>
                  <a:pt x="7919" y="2519"/>
                  <a:pt x="8639" y="2519"/>
                  <a:pt x="8639" y="2339"/>
                </a:cubicBezTo>
                <a:cubicBezTo>
                  <a:pt x="9540" y="1259"/>
                  <a:pt x="11159" y="1439"/>
                  <a:pt x="11339" y="1799"/>
                </a:cubicBezTo>
                <a:cubicBezTo>
                  <a:pt x="10980" y="2159"/>
                  <a:pt x="10619" y="1979"/>
                  <a:pt x="10619" y="2519"/>
                </a:cubicBezTo>
                <a:close/>
                <a:moveTo>
                  <a:pt x="19259" y="11160"/>
                </a:moveTo>
                <a:cubicBezTo>
                  <a:pt x="19259" y="11160"/>
                  <a:pt x="19619" y="11699"/>
                  <a:pt x="20159" y="11699"/>
                </a:cubicBezTo>
                <a:cubicBezTo>
                  <a:pt x="19799" y="15660"/>
                  <a:pt x="16559" y="18360"/>
                  <a:pt x="16559" y="18360"/>
                </a:cubicBezTo>
                <a:cubicBezTo>
                  <a:pt x="16019" y="17819"/>
                  <a:pt x="16199" y="17279"/>
                  <a:pt x="16199" y="17279"/>
                </a:cubicBezTo>
                <a:cubicBezTo>
                  <a:pt x="16379" y="16559"/>
                  <a:pt x="16379" y="16559"/>
                  <a:pt x="16379" y="16559"/>
                </a:cubicBezTo>
                <a:cubicBezTo>
                  <a:pt x="16379" y="15299"/>
                  <a:pt x="16379" y="15299"/>
                  <a:pt x="16379" y="15299"/>
                </a:cubicBezTo>
                <a:cubicBezTo>
                  <a:pt x="16379" y="15299"/>
                  <a:pt x="16379" y="13859"/>
                  <a:pt x="15119" y="14579"/>
                </a:cubicBezTo>
                <a:cubicBezTo>
                  <a:pt x="13859" y="14940"/>
                  <a:pt x="14400" y="14940"/>
                  <a:pt x="12959" y="14940"/>
                </a:cubicBezTo>
                <a:cubicBezTo>
                  <a:pt x="11520" y="15119"/>
                  <a:pt x="11880" y="12059"/>
                  <a:pt x="11880" y="12059"/>
                </a:cubicBezTo>
                <a:cubicBezTo>
                  <a:pt x="11880" y="7739"/>
                  <a:pt x="15119" y="10979"/>
                  <a:pt x="15119" y="10979"/>
                </a:cubicBezTo>
                <a:cubicBezTo>
                  <a:pt x="17099" y="12419"/>
                  <a:pt x="17459" y="10079"/>
                  <a:pt x="17459" y="10079"/>
                </a:cubicBezTo>
                <a:cubicBezTo>
                  <a:pt x="18719" y="9539"/>
                  <a:pt x="18719" y="9539"/>
                  <a:pt x="18719" y="9539"/>
                </a:cubicBezTo>
                <a:cubicBezTo>
                  <a:pt x="18899" y="8819"/>
                  <a:pt x="18899" y="8819"/>
                  <a:pt x="18899" y="8819"/>
                </a:cubicBezTo>
                <a:cubicBezTo>
                  <a:pt x="18719" y="7919"/>
                  <a:pt x="18719" y="7919"/>
                  <a:pt x="18719" y="7919"/>
                </a:cubicBezTo>
                <a:cubicBezTo>
                  <a:pt x="16739" y="7019"/>
                  <a:pt x="16739" y="7019"/>
                  <a:pt x="16739" y="7019"/>
                </a:cubicBezTo>
                <a:cubicBezTo>
                  <a:pt x="16739" y="7019"/>
                  <a:pt x="16379" y="7739"/>
                  <a:pt x="16919" y="8639"/>
                </a:cubicBezTo>
                <a:cubicBezTo>
                  <a:pt x="16919" y="8639"/>
                  <a:pt x="16739" y="9539"/>
                  <a:pt x="16379" y="9359"/>
                </a:cubicBezTo>
                <a:cubicBezTo>
                  <a:pt x="15119" y="8639"/>
                  <a:pt x="15119" y="8639"/>
                  <a:pt x="15119" y="8639"/>
                </a:cubicBezTo>
                <a:cubicBezTo>
                  <a:pt x="15119" y="8639"/>
                  <a:pt x="14759" y="8459"/>
                  <a:pt x="14220" y="8819"/>
                </a:cubicBezTo>
                <a:cubicBezTo>
                  <a:pt x="13500" y="9359"/>
                  <a:pt x="12419" y="8819"/>
                  <a:pt x="12419" y="8819"/>
                </a:cubicBezTo>
                <a:cubicBezTo>
                  <a:pt x="12419" y="8819"/>
                  <a:pt x="12419" y="8279"/>
                  <a:pt x="13139" y="7919"/>
                </a:cubicBezTo>
                <a:cubicBezTo>
                  <a:pt x="13679" y="7559"/>
                  <a:pt x="13679" y="7559"/>
                  <a:pt x="13679" y="7559"/>
                </a:cubicBezTo>
                <a:cubicBezTo>
                  <a:pt x="13679" y="7559"/>
                  <a:pt x="13500" y="6839"/>
                  <a:pt x="13679" y="6299"/>
                </a:cubicBezTo>
                <a:cubicBezTo>
                  <a:pt x="13859" y="5759"/>
                  <a:pt x="14039" y="6299"/>
                  <a:pt x="14579" y="5939"/>
                </a:cubicBezTo>
                <a:cubicBezTo>
                  <a:pt x="15119" y="5580"/>
                  <a:pt x="15479" y="6659"/>
                  <a:pt x="16199" y="6479"/>
                </a:cubicBezTo>
                <a:cubicBezTo>
                  <a:pt x="16919" y="6479"/>
                  <a:pt x="16559" y="6299"/>
                  <a:pt x="17099" y="5939"/>
                </a:cubicBezTo>
                <a:cubicBezTo>
                  <a:pt x="17639" y="5759"/>
                  <a:pt x="17999" y="6479"/>
                  <a:pt x="17999" y="6479"/>
                </a:cubicBezTo>
                <a:cubicBezTo>
                  <a:pt x="19080" y="6659"/>
                  <a:pt x="19080" y="6659"/>
                  <a:pt x="19080" y="6659"/>
                </a:cubicBezTo>
                <a:cubicBezTo>
                  <a:pt x="19080" y="6659"/>
                  <a:pt x="18899" y="5399"/>
                  <a:pt x="18899" y="5759"/>
                </a:cubicBezTo>
                <a:cubicBezTo>
                  <a:pt x="19619" y="6839"/>
                  <a:pt x="20520" y="9899"/>
                  <a:pt x="20159" y="10439"/>
                </a:cubicBezTo>
                <a:cubicBezTo>
                  <a:pt x="19979" y="10259"/>
                  <a:pt x="19799" y="10259"/>
                  <a:pt x="19799" y="10259"/>
                </a:cubicBezTo>
                <a:cubicBezTo>
                  <a:pt x="18539" y="10259"/>
                  <a:pt x="18539" y="10259"/>
                  <a:pt x="18539" y="10259"/>
                </a:cubicBezTo>
                <a:lnTo>
                  <a:pt x="19259" y="11160"/>
                </a:lnTo>
                <a:close/>
              </a:path>
            </a:pathLst>
          </a:custGeom>
          <a:solidFill>
            <a:srgbClr val="FFFFFF"/>
          </a:solidFill>
          <a:ln>
            <a:noFill/>
          </a:ln>
        </p:spPr>
        <p:txBody>
          <a:bodyPr spcFirstLastPara="1" wrap="square" lIns="17125" tIns="17125" rIns="17125" bIns="17125" anchor="t"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74" name="Google Shape;674;p65"/>
          <p:cNvSpPr/>
          <p:nvPr/>
        </p:nvSpPr>
        <p:spPr>
          <a:xfrm>
            <a:off x="2162706" y="2273499"/>
            <a:ext cx="254198" cy="254198"/>
          </a:xfrm>
          <a:custGeom>
            <a:avLst/>
            <a:gdLst/>
            <a:ahLst/>
            <a:cxnLst/>
            <a:rect l="l" t="t" r="r" b="b"/>
            <a:pathLst>
              <a:path w="21600" h="21600" extrusionOk="0">
                <a:moveTo>
                  <a:pt x="19987" y="2580"/>
                </a:moveTo>
                <a:cubicBezTo>
                  <a:pt x="20419" y="2580"/>
                  <a:pt x="20793" y="2735"/>
                  <a:pt x="21116" y="3052"/>
                </a:cubicBezTo>
                <a:cubicBezTo>
                  <a:pt x="21438" y="3372"/>
                  <a:pt x="21600" y="3743"/>
                  <a:pt x="21600" y="4175"/>
                </a:cubicBezTo>
                <a:lnTo>
                  <a:pt x="21600" y="19987"/>
                </a:lnTo>
                <a:cubicBezTo>
                  <a:pt x="21600"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75" name="Google Shape;675;p65"/>
          <p:cNvSpPr/>
          <p:nvPr/>
        </p:nvSpPr>
        <p:spPr>
          <a:xfrm>
            <a:off x="7573501" y="2277666"/>
            <a:ext cx="254199" cy="211931"/>
          </a:xfrm>
          <a:custGeom>
            <a:avLst/>
            <a:gdLst/>
            <a:ahLst/>
            <a:cxnLst/>
            <a:rect l="l" t="t" r="r" b="b"/>
            <a:pathLst>
              <a:path w="21600" h="21600" extrusionOk="0">
                <a:moveTo>
                  <a:pt x="20708" y="14020"/>
                </a:moveTo>
                <a:cubicBezTo>
                  <a:pt x="20951" y="14020"/>
                  <a:pt x="21161" y="14125"/>
                  <a:pt x="21335" y="14334"/>
                </a:cubicBezTo>
                <a:cubicBezTo>
                  <a:pt x="21511" y="14548"/>
                  <a:pt x="21600" y="14810"/>
                  <a:pt x="21600" y="15115"/>
                </a:cubicBezTo>
                <a:lnTo>
                  <a:pt x="21600" y="20504"/>
                </a:lnTo>
                <a:cubicBezTo>
                  <a:pt x="21600" y="20815"/>
                  <a:pt x="21511" y="21071"/>
                  <a:pt x="21335" y="21285"/>
                </a:cubicBezTo>
                <a:cubicBezTo>
                  <a:pt x="21161" y="21494"/>
                  <a:pt x="20951" y="21600"/>
                  <a:pt x="20708" y="21600"/>
                </a:cubicBezTo>
                <a:lnTo>
                  <a:pt x="16197" y="21600"/>
                </a:lnTo>
                <a:cubicBezTo>
                  <a:pt x="15940" y="21600"/>
                  <a:pt x="15729" y="21494"/>
                  <a:pt x="15563" y="21285"/>
                </a:cubicBezTo>
                <a:cubicBezTo>
                  <a:pt x="15399" y="21071"/>
                  <a:pt x="15316" y="20815"/>
                  <a:pt x="15316" y="20504"/>
                </a:cubicBezTo>
                <a:lnTo>
                  <a:pt x="15316" y="15115"/>
                </a:lnTo>
                <a:cubicBezTo>
                  <a:pt x="15316" y="14810"/>
                  <a:pt x="15399" y="14548"/>
                  <a:pt x="15570" y="14334"/>
                </a:cubicBezTo>
                <a:cubicBezTo>
                  <a:pt x="15737" y="14125"/>
                  <a:pt x="15945" y="14020"/>
                  <a:pt x="16197" y="14020"/>
                </a:cubicBezTo>
                <a:lnTo>
                  <a:pt x="17788" y="14020"/>
                </a:lnTo>
                <a:lnTo>
                  <a:pt x="17788" y="11869"/>
                </a:lnTo>
                <a:cubicBezTo>
                  <a:pt x="17788" y="11699"/>
                  <a:pt x="17707" y="11610"/>
                  <a:pt x="17543" y="11602"/>
                </a:cubicBezTo>
                <a:lnTo>
                  <a:pt x="11473" y="11602"/>
                </a:lnTo>
                <a:lnTo>
                  <a:pt x="11473" y="14019"/>
                </a:lnTo>
                <a:lnTo>
                  <a:pt x="13054" y="14019"/>
                </a:lnTo>
                <a:cubicBezTo>
                  <a:pt x="13296" y="14019"/>
                  <a:pt x="13507" y="14125"/>
                  <a:pt x="13681" y="14334"/>
                </a:cubicBezTo>
                <a:cubicBezTo>
                  <a:pt x="13857" y="14548"/>
                  <a:pt x="13945" y="14810"/>
                  <a:pt x="13945" y="15115"/>
                </a:cubicBezTo>
                <a:lnTo>
                  <a:pt x="13945" y="20504"/>
                </a:lnTo>
                <a:cubicBezTo>
                  <a:pt x="13945" y="20815"/>
                  <a:pt x="13857" y="21071"/>
                  <a:pt x="13681" y="21285"/>
                </a:cubicBezTo>
                <a:cubicBezTo>
                  <a:pt x="13507" y="21494"/>
                  <a:pt x="13296" y="21599"/>
                  <a:pt x="13054" y="21599"/>
                </a:cubicBezTo>
                <a:lnTo>
                  <a:pt x="8543" y="21599"/>
                </a:lnTo>
                <a:cubicBezTo>
                  <a:pt x="8298" y="21599"/>
                  <a:pt x="8090" y="21494"/>
                  <a:pt x="7913" y="21285"/>
                </a:cubicBezTo>
                <a:cubicBezTo>
                  <a:pt x="7740" y="21071"/>
                  <a:pt x="7652" y="20815"/>
                  <a:pt x="7652" y="20504"/>
                </a:cubicBezTo>
                <a:lnTo>
                  <a:pt x="7652" y="15115"/>
                </a:lnTo>
                <a:cubicBezTo>
                  <a:pt x="7652" y="14810"/>
                  <a:pt x="7740" y="14548"/>
                  <a:pt x="7913" y="14334"/>
                </a:cubicBezTo>
                <a:cubicBezTo>
                  <a:pt x="8090" y="14125"/>
                  <a:pt x="8298" y="14019"/>
                  <a:pt x="8543" y="14019"/>
                </a:cubicBezTo>
                <a:lnTo>
                  <a:pt x="10124" y="14019"/>
                </a:lnTo>
                <a:lnTo>
                  <a:pt x="10124" y="11602"/>
                </a:lnTo>
                <a:lnTo>
                  <a:pt x="4056" y="11602"/>
                </a:lnTo>
                <a:cubicBezTo>
                  <a:pt x="3901" y="11602"/>
                  <a:pt x="3821" y="11690"/>
                  <a:pt x="3821" y="11869"/>
                </a:cubicBezTo>
                <a:lnTo>
                  <a:pt x="3821" y="14020"/>
                </a:lnTo>
                <a:lnTo>
                  <a:pt x="5402" y="14020"/>
                </a:lnTo>
                <a:cubicBezTo>
                  <a:pt x="5661" y="14020"/>
                  <a:pt x="5874" y="14125"/>
                  <a:pt x="6053" y="14334"/>
                </a:cubicBezTo>
                <a:cubicBezTo>
                  <a:pt x="6229" y="14548"/>
                  <a:pt x="6315" y="14810"/>
                  <a:pt x="6315" y="15115"/>
                </a:cubicBezTo>
                <a:lnTo>
                  <a:pt x="6315" y="20504"/>
                </a:lnTo>
                <a:cubicBezTo>
                  <a:pt x="6315" y="20815"/>
                  <a:pt x="6229" y="21071"/>
                  <a:pt x="6053" y="21285"/>
                </a:cubicBezTo>
                <a:cubicBezTo>
                  <a:pt x="5877" y="21494"/>
                  <a:pt x="5664" y="21600"/>
                  <a:pt x="5402" y="21600"/>
                </a:cubicBezTo>
                <a:lnTo>
                  <a:pt x="913" y="21600"/>
                </a:lnTo>
                <a:cubicBezTo>
                  <a:pt x="658" y="21600"/>
                  <a:pt x="440" y="21494"/>
                  <a:pt x="261" y="21285"/>
                </a:cubicBezTo>
                <a:cubicBezTo>
                  <a:pt x="88" y="21071"/>
                  <a:pt x="0" y="20815"/>
                  <a:pt x="0" y="20504"/>
                </a:cubicBezTo>
                <a:lnTo>
                  <a:pt x="0" y="15115"/>
                </a:lnTo>
                <a:cubicBezTo>
                  <a:pt x="0" y="14810"/>
                  <a:pt x="88" y="14548"/>
                  <a:pt x="261" y="14334"/>
                </a:cubicBezTo>
                <a:cubicBezTo>
                  <a:pt x="438" y="14125"/>
                  <a:pt x="656" y="14020"/>
                  <a:pt x="913" y="14020"/>
                </a:cubicBezTo>
                <a:lnTo>
                  <a:pt x="2472" y="14020"/>
                </a:lnTo>
                <a:lnTo>
                  <a:pt x="2472" y="11869"/>
                </a:lnTo>
                <a:cubicBezTo>
                  <a:pt x="2472" y="11352"/>
                  <a:pt x="2629" y="10911"/>
                  <a:pt x="2942" y="10544"/>
                </a:cubicBezTo>
                <a:cubicBezTo>
                  <a:pt x="3253" y="10180"/>
                  <a:pt x="3622" y="9997"/>
                  <a:pt x="4053" y="9997"/>
                </a:cubicBezTo>
                <a:lnTo>
                  <a:pt x="10121" y="9997"/>
                </a:lnTo>
                <a:lnTo>
                  <a:pt x="10121" y="7550"/>
                </a:lnTo>
                <a:lnTo>
                  <a:pt x="8540" y="7550"/>
                </a:lnTo>
                <a:cubicBezTo>
                  <a:pt x="8295" y="7550"/>
                  <a:pt x="8087" y="7450"/>
                  <a:pt x="7911" y="7247"/>
                </a:cubicBezTo>
                <a:cubicBezTo>
                  <a:pt x="7737" y="7045"/>
                  <a:pt x="7649" y="6789"/>
                  <a:pt x="7649" y="6484"/>
                </a:cubicBezTo>
                <a:lnTo>
                  <a:pt x="7649" y="1066"/>
                </a:lnTo>
                <a:cubicBezTo>
                  <a:pt x="7649" y="775"/>
                  <a:pt x="7737" y="522"/>
                  <a:pt x="7911" y="314"/>
                </a:cubicBezTo>
                <a:cubicBezTo>
                  <a:pt x="8087" y="102"/>
                  <a:pt x="8295" y="0"/>
                  <a:pt x="8540" y="0"/>
                </a:cubicBezTo>
                <a:lnTo>
                  <a:pt x="13052" y="0"/>
                </a:lnTo>
                <a:cubicBezTo>
                  <a:pt x="13294" y="0"/>
                  <a:pt x="13504" y="102"/>
                  <a:pt x="13678" y="314"/>
                </a:cubicBezTo>
                <a:cubicBezTo>
                  <a:pt x="13854" y="522"/>
                  <a:pt x="13943" y="775"/>
                  <a:pt x="13943" y="1066"/>
                </a:cubicBezTo>
                <a:lnTo>
                  <a:pt x="13943" y="6484"/>
                </a:lnTo>
                <a:cubicBezTo>
                  <a:pt x="13943" y="6789"/>
                  <a:pt x="13854" y="7045"/>
                  <a:pt x="13678" y="7247"/>
                </a:cubicBezTo>
                <a:cubicBezTo>
                  <a:pt x="13504" y="7450"/>
                  <a:pt x="13294" y="7550"/>
                  <a:pt x="13052" y="7550"/>
                </a:cubicBezTo>
                <a:lnTo>
                  <a:pt x="11470" y="7550"/>
                </a:lnTo>
                <a:lnTo>
                  <a:pt x="11470" y="9997"/>
                </a:lnTo>
                <a:lnTo>
                  <a:pt x="17541" y="9997"/>
                </a:lnTo>
                <a:cubicBezTo>
                  <a:pt x="17969" y="9997"/>
                  <a:pt x="18339" y="10177"/>
                  <a:pt x="18652" y="10538"/>
                </a:cubicBezTo>
                <a:cubicBezTo>
                  <a:pt x="18966" y="10899"/>
                  <a:pt x="19122" y="11343"/>
                  <a:pt x="19122" y="11869"/>
                </a:cubicBezTo>
                <a:lnTo>
                  <a:pt x="19122" y="14020"/>
                </a:lnTo>
                <a:lnTo>
                  <a:pt x="20708" y="14020"/>
                </a:lnTo>
                <a:close/>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76" name="Google Shape;676;p65"/>
          <p:cNvSpPr/>
          <p:nvPr/>
        </p:nvSpPr>
        <p:spPr>
          <a:xfrm>
            <a:off x="2645013" y="2284810"/>
            <a:ext cx="874899" cy="228600"/>
          </a:xfrm>
          <a:custGeom>
            <a:avLst/>
            <a:gdLst/>
            <a:ahLst/>
            <a:cxnLst/>
            <a:rect l="l" t="t" r="r" b="b"/>
            <a:pathLst>
              <a:path w="21600" h="21600" extrusionOk="0">
                <a:moveTo>
                  <a:pt x="0" y="0"/>
                </a:moveTo>
                <a:lnTo>
                  <a:pt x="21600" y="0"/>
                </a:lnTo>
                <a:lnTo>
                  <a:pt x="21600" y="21600"/>
                </a:lnTo>
                <a:lnTo>
                  <a:pt x="0" y="21600"/>
                </a:lnTo>
                <a:close/>
              </a:path>
            </a:pathLst>
          </a:custGeom>
          <a:no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r>
              <a:rPr lang="es-CL" sz="1313" b="0" i="0" u="none" strike="noStrike" cap="none">
                <a:solidFill>
                  <a:srgbClr val="53585F"/>
                </a:solidFill>
                <a:latin typeface="Arial"/>
                <a:ea typeface="Arial"/>
                <a:cs typeface="Arial"/>
                <a:sym typeface="Arial"/>
              </a:rPr>
              <a:t>Elastic Net</a:t>
            </a:r>
            <a:endParaRPr/>
          </a:p>
        </p:txBody>
      </p:sp>
      <p:sp>
        <p:nvSpPr>
          <p:cNvPr id="677" name="Google Shape;677;p65"/>
          <p:cNvSpPr/>
          <p:nvPr/>
        </p:nvSpPr>
        <p:spPr>
          <a:xfrm>
            <a:off x="4450463" y="2277911"/>
            <a:ext cx="876300" cy="228600"/>
          </a:xfrm>
          <a:custGeom>
            <a:avLst/>
            <a:gdLst/>
            <a:ahLst/>
            <a:cxnLst/>
            <a:rect l="l" t="t" r="r" b="b"/>
            <a:pathLst>
              <a:path w="21600" h="21600" extrusionOk="0">
                <a:moveTo>
                  <a:pt x="0" y="0"/>
                </a:moveTo>
                <a:lnTo>
                  <a:pt x="21600" y="0"/>
                </a:lnTo>
                <a:lnTo>
                  <a:pt x="21600" y="21600"/>
                </a:lnTo>
                <a:lnTo>
                  <a:pt x="0" y="21600"/>
                </a:lnTo>
                <a:close/>
              </a:path>
            </a:pathLst>
          </a:custGeom>
          <a:no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r>
              <a:rPr lang="es-CL" sz="1313" b="0" i="0" u="none" strike="noStrike" cap="none">
                <a:solidFill>
                  <a:srgbClr val="53585F"/>
                </a:solidFill>
                <a:latin typeface="Arial"/>
                <a:ea typeface="Arial"/>
                <a:cs typeface="Arial"/>
                <a:sym typeface="Arial"/>
              </a:rPr>
              <a:t>SGD Regressor</a:t>
            </a:r>
            <a:endParaRPr sz="1313" b="0" i="0" u="none" strike="noStrike" cap="none">
              <a:solidFill>
                <a:srgbClr val="53585F"/>
              </a:solidFill>
              <a:latin typeface="Arial"/>
              <a:ea typeface="Arial"/>
              <a:cs typeface="Arial"/>
              <a:sym typeface="Arial"/>
            </a:endParaRPr>
          </a:p>
        </p:txBody>
      </p:sp>
      <p:sp>
        <p:nvSpPr>
          <p:cNvPr id="678" name="Google Shape;678;p65"/>
          <p:cNvSpPr/>
          <p:nvPr/>
        </p:nvSpPr>
        <p:spPr>
          <a:xfrm>
            <a:off x="6217975" y="2037740"/>
            <a:ext cx="876300" cy="668149"/>
          </a:xfrm>
          <a:custGeom>
            <a:avLst/>
            <a:gdLst/>
            <a:ahLst/>
            <a:cxnLst/>
            <a:rect l="l" t="t" r="r" b="b"/>
            <a:pathLst>
              <a:path w="21600" h="21600" extrusionOk="0">
                <a:moveTo>
                  <a:pt x="0" y="0"/>
                </a:moveTo>
                <a:lnTo>
                  <a:pt x="21600" y="0"/>
                </a:lnTo>
                <a:lnTo>
                  <a:pt x="21600" y="21600"/>
                </a:lnTo>
                <a:lnTo>
                  <a:pt x="0" y="21600"/>
                </a:lnTo>
                <a:close/>
              </a:path>
            </a:pathLst>
          </a:custGeom>
          <a:no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r>
              <a:rPr lang="es-CL" sz="1313" b="0" i="0" u="none" strike="noStrike" cap="none">
                <a:solidFill>
                  <a:srgbClr val="53585F"/>
                </a:solidFill>
                <a:latin typeface="Arial"/>
                <a:ea typeface="Arial"/>
                <a:cs typeface="Arial"/>
                <a:sym typeface="Arial"/>
              </a:rPr>
              <a:t>Gradient Boosting Regressor</a:t>
            </a:r>
            <a:endParaRPr sz="1313" b="0" i="0" u="none" strike="noStrike" cap="none">
              <a:solidFill>
                <a:srgbClr val="53585F"/>
              </a:solidFill>
              <a:latin typeface="Arial"/>
              <a:ea typeface="Arial"/>
              <a:cs typeface="Arial"/>
              <a:sym typeface="Arial"/>
            </a:endParaRPr>
          </a:p>
        </p:txBody>
      </p:sp>
      <p:sp>
        <p:nvSpPr>
          <p:cNvPr id="679" name="Google Shape;679;p65"/>
          <p:cNvSpPr/>
          <p:nvPr/>
        </p:nvSpPr>
        <p:spPr>
          <a:xfrm>
            <a:off x="8105115" y="2296121"/>
            <a:ext cx="876300" cy="228600"/>
          </a:xfrm>
          <a:custGeom>
            <a:avLst/>
            <a:gdLst/>
            <a:ahLst/>
            <a:cxnLst/>
            <a:rect l="l" t="t" r="r" b="b"/>
            <a:pathLst>
              <a:path w="21600" h="21600" extrusionOk="0">
                <a:moveTo>
                  <a:pt x="0" y="0"/>
                </a:moveTo>
                <a:lnTo>
                  <a:pt x="21600" y="0"/>
                </a:lnTo>
                <a:lnTo>
                  <a:pt x="21600" y="21600"/>
                </a:lnTo>
                <a:lnTo>
                  <a:pt x="0" y="21600"/>
                </a:lnTo>
                <a:close/>
              </a:path>
            </a:pathLst>
          </a:custGeom>
          <a:no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r>
              <a:rPr lang="es-CL" sz="1313" b="0" i="0" u="none" strike="noStrike" cap="none">
                <a:solidFill>
                  <a:srgbClr val="53585F"/>
                </a:solidFill>
                <a:latin typeface="Arial"/>
                <a:ea typeface="Arial"/>
                <a:cs typeface="Arial"/>
                <a:sym typeface="Arial"/>
              </a:rPr>
              <a:t>Random Forest Regressor</a:t>
            </a:r>
            <a:endParaRPr sz="525" b="0" i="0" u="none" strike="noStrike" cap="none">
              <a:solidFill>
                <a:srgbClr val="000000"/>
              </a:solidFill>
              <a:latin typeface="Arial"/>
              <a:ea typeface="Arial"/>
              <a:cs typeface="Arial"/>
              <a:sym typeface="Arial"/>
            </a:endParaRPr>
          </a:p>
        </p:txBody>
      </p:sp>
      <p:sp>
        <p:nvSpPr>
          <p:cNvPr id="680" name="Google Shape;680;p65"/>
          <p:cNvSpPr/>
          <p:nvPr/>
        </p:nvSpPr>
        <p:spPr>
          <a:xfrm>
            <a:off x="7388954" y="3117056"/>
            <a:ext cx="1582341" cy="1300303"/>
          </a:xfrm>
          <a:custGeom>
            <a:avLst/>
            <a:gdLst/>
            <a:ahLst/>
            <a:cxnLst/>
            <a:rect l="l" t="t" r="r" b="b"/>
            <a:pathLst>
              <a:path w="21600" h="21600" extrusionOk="0">
                <a:moveTo>
                  <a:pt x="0" y="0"/>
                </a:moveTo>
                <a:lnTo>
                  <a:pt x="21600" y="0"/>
                </a:lnTo>
                <a:lnTo>
                  <a:pt x="21600" y="21599"/>
                </a:lnTo>
                <a:lnTo>
                  <a:pt x="0" y="21599"/>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75"/>
              <a:buFont typeface="Arial"/>
              <a:buNone/>
            </a:pPr>
            <a:r>
              <a:rPr lang="es-CL" sz="675" b="0" i="0" u="none" strike="noStrike" cap="none" dirty="0">
                <a:solidFill>
                  <a:srgbClr val="838383"/>
                </a:solidFill>
                <a:latin typeface="Lato"/>
                <a:ea typeface="Lato"/>
                <a:cs typeface="Lato"/>
                <a:sym typeface="Lato"/>
              </a:rPr>
              <a:t>Un bosque aleatorio es un </a:t>
            </a:r>
            <a:r>
              <a:rPr lang="es-CL" sz="675" b="0" i="0" u="none" strike="noStrike" cap="none" dirty="0" err="1">
                <a:solidFill>
                  <a:srgbClr val="838383"/>
                </a:solidFill>
                <a:latin typeface="Lato"/>
                <a:ea typeface="Lato"/>
                <a:cs typeface="Lato"/>
                <a:sym typeface="Lato"/>
              </a:rPr>
              <a:t>metaestimador</a:t>
            </a:r>
            <a:r>
              <a:rPr lang="es-CL" sz="675" b="0" i="0" u="none" strike="noStrike" cap="none" dirty="0">
                <a:solidFill>
                  <a:srgbClr val="838383"/>
                </a:solidFill>
                <a:latin typeface="Lato"/>
                <a:ea typeface="Lato"/>
                <a:cs typeface="Lato"/>
                <a:sym typeface="Lato"/>
              </a:rPr>
              <a:t> que ajusta una serie de árboles de decisión de clasificación en varias submuestras del conjunto de datos y utiliza el promedio para mejorar la precisión predictiva y controlar el sobreajuste. El tamaño de la submuestra se controla con el parámetro </a:t>
            </a:r>
            <a:r>
              <a:rPr lang="es-CL" sz="675" b="0" i="0" u="none" strike="noStrike" cap="none" dirty="0" err="1">
                <a:solidFill>
                  <a:srgbClr val="838383"/>
                </a:solidFill>
                <a:latin typeface="Lato"/>
                <a:ea typeface="Lato"/>
                <a:cs typeface="Lato"/>
                <a:sym typeface="Lato"/>
              </a:rPr>
              <a:t>max_samples</a:t>
            </a:r>
            <a:r>
              <a:rPr lang="es-CL" sz="675" b="0" i="0" u="none" strike="noStrike" cap="none" dirty="0">
                <a:solidFill>
                  <a:srgbClr val="838383"/>
                </a:solidFill>
                <a:latin typeface="Lato"/>
                <a:ea typeface="Lato"/>
                <a:cs typeface="Lato"/>
                <a:sym typeface="Lato"/>
              </a:rPr>
              <a:t> si </a:t>
            </a:r>
            <a:r>
              <a:rPr lang="es-CL" sz="675" b="0" i="0" u="none" strike="noStrike" cap="none" dirty="0" err="1">
                <a:solidFill>
                  <a:srgbClr val="838383"/>
                </a:solidFill>
                <a:latin typeface="Lato"/>
                <a:ea typeface="Lato"/>
                <a:cs typeface="Lato"/>
                <a:sym typeface="Lato"/>
              </a:rPr>
              <a:t>bootstrap</a:t>
            </a:r>
            <a:r>
              <a:rPr lang="es-CL" sz="675" b="0" i="0" u="none" strike="noStrike" cap="none" dirty="0">
                <a:solidFill>
                  <a:srgbClr val="838383"/>
                </a:solidFill>
                <a:latin typeface="Lato"/>
                <a:ea typeface="Lato"/>
                <a:cs typeface="Lato"/>
                <a:sym typeface="Lato"/>
              </a:rPr>
              <a:t>=True (predeterminado); de lo contrario, se usa todo el conjunto de datos para construir cada árbol.</a:t>
            </a:r>
            <a:endParaRPr dirty="0"/>
          </a:p>
        </p:txBody>
      </p:sp>
      <p:sp>
        <p:nvSpPr>
          <p:cNvPr id="681" name="Google Shape;681;p65"/>
          <p:cNvSpPr/>
          <p:nvPr/>
        </p:nvSpPr>
        <p:spPr>
          <a:xfrm>
            <a:off x="5526817" y="3117056"/>
            <a:ext cx="1582936" cy="1003697"/>
          </a:xfrm>
          <a:custGeom>
            <a:avLst/>
            <a:gdLst/>
            <a:ahLst/>
            <a:cxnLst/>
            <a:rect l="l" t="t" r="r" b="b"/>
            <a:pathLst>
              <a:path w="21600" h="21600" extrusionOk="0">
                <a:moveTo>
                  <a:pt x="0" y="0"/>
                </a:moveTo>
                <a:lnTo>
                  <a:pt x="21600" y="0"/>
                </a:lnTo>
                <a:lnTo>
                  <a:pt x="21600" y="21599"/>
                </a:lnTo>
                <a:lnTo>
                  <a:pt x="0" y="21599"/>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75"/>
              <a:buFont typeface="Quattrocento Sans"/>
              <a:buNone/>
            </a:pPr>
            <a:r>
              <a:rPr lang="es-CL" sz="675" b="0" i="0" u="none" strike="noStrike" cap="none">
                <a:solidFill>
                  <a:srgbClr val="838383"/>
                </a:solidFill>
                <a:latin typeface="Lato"/>
                <a:ea typeface="Lato"/>
                <a:cs typeface="Lato"/>
                <a:sym typeface="Lato"/>
              </a:rPr>
              <a:t>Este estimador construye un modelo aditivo en una forma avanzada por etapas; permite la optimización de funciones de pérdida diferenciables arbitrarias. En cada etapa se ajusta un árbol de regresión sobre el gradiente negativo de la función de pérdida dada.</a:t>
            </a:r>
            <a:endParaRPr sz="675" b="0" i="0" u="none" strike="noStrike" cap="none">
              <a:solidFill>
                <a:srgbClr val="838383"/>
              </a:solidFill>
              <a:latin typeface="Lato"/>
              <a:ea typeface="Lato"/>
              <a:cs typeface="Lato"/>
              <a:sym typeface="Lato"/>
            </a:endParaRPr>
          </a:p>
        </p:txBody>
      </p:sp>
      <p:sp>
        <p:nvSpPr>
          <p:cNvPr id="682" name="Google Shape;682;p65"/>
          <p:cNvSpPr/>
          <p:nvPr/>
        </p:nvSpPr>
        <p:spPr>
          <a:xfrm>
            <a:off x="3755167" y="3117056"/>
            <a:ext cx="1582341" cy="1003697"/>
          </a:xfrm>
          <a:custGeom>
            <a:avLst/>
            <a:gdLst/>
            <a:ahLst/>
            <a:cxnLst/>
            <a:rect l="l" t="t" r="r" b="b"/>
            <a:pathLst>
              <a:path w="21600" h="21600" extrusionOk="0">
                <a:moveTo>
                  <a:pt x="0" y="0"/>
                </a:moveTo>
                <a:lnTo>
                  <a:pt x="21600" y="0"/>
                </a:lnTo>
                <a:lnTo>
                  <a:pt x="21600" y="21599"/>
                </a:lnTo>
                <a:lnTo>
                  <a:pt x="0" y="21599"/>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75"/>
              <a:buFont typeface="Arial"/>
              <a:buNone/>
            </a:pPr>
            <a:r>
              <a:rPr lang="es-CL" sz="675" b="0" i="0" u="none" strike="noStrike" cap="none">
                <a:solidFill>
                  <a:srgbClr val="838383"/>
                </a:solidFill>
                <a:latin typeface="Lato"/>
                <a:ea typeface="Lato"/>
                <a:cs typeface="Lato"/>
                <a:sym typeface="Lato"/>
              </a:rPr>
              <a:t>Modelo lineal ajustado minimizando una pérdida empírica regularizada con SGD. (Stochastic Gradient Descent): el  modelo se actualiza a lo largo del camino con un programa de fuerza decreciente (también conocido como tasa de aprendizaje)</a:t>
            </a:r>
            <a:endParaRPr/>
          </a:p>
        </p:txBody>
      </p:sp>
      <p:sp>
        <p:nvSpPr>
          <p:cNvPr id="683" name="Google Shape;683;p65"/>
          <p:cNvSpPr/>
          <p:nvPr/>
        </p:nvSpPr>
        <p:spPr>
          <a:xfrm>
            <a:off x="1973992" y="3117056"/>
            <a:ext cx="1582936" cy="1003697"/>
          </a:xfrm>
          <a:custGeom>
            <a:avLst/>
            <a:gdLst/>
            <a:ahLst/>
            <a:cxnLst/>
            <a:rect l="l" t="t" r="r" b="b"/>
            <a:pathLst>
              <a:path w="21600" h="21600" extrusionOk="0">
                <a:moveTo>
                  <a:pt x="0" y="0"/>
                </a:moveTo>
                <a:lnTo>
                  <a:pt x="21600" y="0"/>
                </a:lnTo>
                <a:lnTo>
                  <a:pt x="21600" y="21599"/>
                </a:lnTo>
                <a:lnTo>
                  <a:pt x="0" y="21599"/>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75"/>
              <a:buFont typeface="Arial"/>
              <a:buNone/>
            </a:pPr>
            <a:r>
              <a:rPr lang="es-CL" sz="675" b="0" i="0" u="none" strike="noStrike" cap="none">
                <a:solidFill>
                  <a:srgbClr val="838383"/>
                </a:solidFill>
                <a:latin typeface="Lato"/>
                <a:ea typeface="Lato"/>
                <a:cs typeface="Lato"/>
                <a:sym typeface="Lato"/>
              </a:rPr>
              <a:t>Es un tipo popular de regresión lineal regularizada que combina dos penalizaciones populares, específicamente las funciones de penalización L1 y L2</a:t>
            </a:r>
            <a:endParaRPr/>
          </a:p>
        </p:txBody>
      </p:sp>
      <p:sp>
        <p:nvSpPr>
          <p:cNvPr id="684" name="Google Shape;684;p65"/>
          <p:cNvSpPr/>
          <p:nvPr/>
        </p:nvSpPr>
        <p:spPr>
          <a:xfrm>
            <a:off x="347598" y="2266005"/>
            <a:ext cx="254198" cy="254198"/>
          </a:xfrm>
          <a:custGeom>
            <a:avLst/>
            <a:gdLst/>
            <a:ahLst/>
            <a:cxnLst/>
            <a:rect l="l" t="t" r="r" b="b"/>
            <a:pathLst>
              <a:path w="21600" h="21600" extrusionOk="0">
                <a:moveTo>
                  <a:pt x="19987" y="2580"/>
                </a:moveTo>
                <a:cubicBezTo>
                  <a:pt x="20419" y="2580"/>
                  <a:pt x="20793" y="2735"/>
                  <a:pt x="21116" y="3052"/>
                </a:cubicBezTo>
                <a:cubicBezTo>
                  <a:pt x="21438" y="3372"/>
                  <a:pt x="21600" y="3743"/>
                  <a:pt x="21600" y="4175"/>
                </a:cubicBezTo>
                <a:lnTo>
                  <a:pt x="21600" y="19987"/>
                </a:lnTo>
                <a:cubicBezTo>
                  <a:pt x="21600"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rgbClr val="FFFFFF"/>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85" name="Google Shape;685;p65"/>
          <p:cNvSpPr/>
          <p:nvPr/>
        </p:nvSpPr>
        <p:spPr>
          <a:xfrm>
            <a:off x="770030" y="2292549"/>
            <a:ext cx="934286" cy="282770"/>
          </a:xfrm>
          <a:custGeom>
            <a:avLst/>
            <a:gdLst/>
            <a:ahLst/>
            <a:cxnLst/>
            <a:rect l="l" t="t" r="r" b="b"/>
            <a:pathLst>
              <a:path w="21600" h="21600" extrusionOk="0">
                <a:moveTo>
                  <a:pt x="0" y="0"/>
                </a:moveTo>
                <a:lnTo>
                  <a:pt x="21600" y="0"/>
                </a:lnTo>
                <a:lnTo>
                  <a:pt x="21600" y="21600"/>
                </a:lnTo>
                <a:lnTo>
                  <a:pt x="0" y="21600"/>
                </a:lnTo>
                <a:close/>
              </a:path>
            </a:pathLst>
          </a:custGeom>
          <a:no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None/>
            </a:pPr>
            <a:r>
              <a:rPr lang="es-CL" sz="1313" b="0" i="0" u="none" strike="noStrike" cap="none">
                <a:solidFill>
                  <a:srgbClr val="53585F"/>
                </a:solidFill>
                <a:latin typeface="Arial"/>
                <a:ea typeface="Arial"/>
                <a:cs typeface="Arial"/>
                <a:sym typeface="Arial"/>
              </a:rPr>
              <a:t>Regresión Lineal</a:t>
            </a:r>
            <a:endParaRPr/>
          </a:p>
          <a:p>
            <a:pPr marL="0" marR="0" lvl="0" indent="0" algn="l" rtl="0">
              <a:lnSpc>
                <a:spcPct val="100000"/>
              </a:lnSpc>
              <a:spcBef>
                <a:spcPts val="0"/>
              </a:spcBef>
              <a:spcAft>
                <a:spcPts val="0"/>
              </a:spcAft>
              <a:buNone/>
            </a:pPr>
            <a:endParaRPr sz="525" b="0" i="0" u="none" strike="noStrike" cap="none">
              <a:solidFill>
                <a:srgbClr val="000000"/>
              </a:solidFill>
              <a:latin typeface="Arial"/>
              <a:ea typeface="Arial"/>
              <a:cs typeface="Arial"/>
              <a:sym typeface="Arial"/>
            </a:endParaRPr>
          </a:p>
        </p:txBody>
      </p:sp>
      <p:sp>
        <p:nvSpPr>
          <p:cNvPr id="686" name="Google Shape;686;p65"/>
          <p:cNvSpPr/>
          <p:nvPr/>
        </p:nvSpPr>
        <p:spPr>
          <a:xfrm>
            <a:off x="158884" y="3109562"/>
            <a:ext cx="1582936" cy="1003697"/>
          </a:xfrm>
          <a:custGeom>
            <a:avLst/>
            <a:gdLst/>
            <a:ahLst/>
            <a:cxnLst/>
            <a:rect l="l" t="t" r="r" b="b"/>
            <a:pathLst>
              <a:path w="21600" h="21600" extrusionOk="0">
                <a:moveTo>
                  <a:pt x="0" y="0"/>
                </a:moveTo>
                <a:lnTo>
                  <a:pt x="21600" y="0"/>
                </a:lnTo>
                <a:lnTo>
                  <a:pt x="21600" y="21599"/>
                </a:lnTo>
                <a:lnTo>
                  <a:pt x="0" y="21599"/>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75"/>
              <a:buFont typeface="Arial"/>
              <a:buNone/>
            </a:pPr>
            <a:endParaRPr sz="675" b="0" i="0" u="none" strike="noStrike" cap="none">
              <a:solidFill>
                <a:srgbClr val="838383"/>
              </a:solidFill>
              <a:latin typeface="Lato"/>
              <a:ea typeface="Lato"/>
              <a:cs typeface="Lato"/>
              <a:sym typeface="Lato"/>
            </a:endParaRPr>
          </a:p>
        </p:txBody>
      </p:sp>
      <p:sp>
        <p:nvSpPr>
          <p:cNvPr id="687" name="Google Shape;687;p65"/>
          <p:cNvSpPr txBox="1"/>
          <p:nvPr/>
        </p:nvSpPr>
        <p:spPr>
          <a:xfrm>
            <a:off x="158884" y="3117056"/>
            <a:ext cx="1491882" cy="11310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675" b="0" i="0" u="none" strike="noStrike" cap="none">
                <a:solidFill>
                  <a:srgbClr val="838383"/>
                </a:solidFill>
                <a:latin typeface="Lato"/>
                <a:ea typeface="Lato"/>
                <a:cs typeface="Lato"/>
                <a:sym typeface="Lato"/>
              </a:rPr>
              <a:t>La regresión lineal es una técnica de análisis de datos que predice el valor de datos desconocidos mediante el uso de otro valor de datos relacionado y conocido. Modela matemáticamente la variable desconocida o dependiente y la variable conocida o independiente como una ecuación lineal.</a:t>
            </a:r>
            <a:endParaRPr/>
          </a:p>
        </p:txBody>
      </p:sp>
      <p:pic>
        <p:nvPicPr>
          <p:cNvPr id="688" name="Google Shape;688;p65"/>
          <p:cNvPicPr preferRelativeResize="0"/>
          <p:nvPr/>
        </p:nvPicPr>
        <p:blipFill rotWithShape="1">
          <a:blip r:embed="rId3">
            <a:alphaModFix/>
          </a:blip>
          <a:srcRect/>
          <a:stretch/>
        </p:blipFill>
        <p:spPr>
          <a:xfrm>
            <a:off x="5620072" y="2241947"/>
            <a:ext cx="425263" cy="314325"/>
          </a:xfrm>
          <a:prstGeom prst="rect">
            <a:avLst/>
          </a:prstGeom>
          <a:noFill/>
          <a:ln>
            <a:noFill/>
          </a:ln>
        </p:spPr>
      </p:pic>
      <p:pic>
        <p:nvPicPr>
          <p:cNvPr id="689" name="Google Shape;689;p65"/>
          <p:cNvPicPr preferRelativeResize="0"/>
          <p:nvPr/>
        </p:nvPicPr>
        <p:blipFill rotWithShape="1">
          <a:blip r:embed="rId4">
            <a:alphaModFix/>
          </a:blip>
          <a:srcRect/>
          <a:stretch/>
        </p:blipFill>
        <p:spPr>
          <a:xfrm>
            <a:off x="257795" y="2234682"/>
            <a:ext cx="407460" cy="314326"/>
          </a:xfrm>
          <a:prstGeom prst="rect">
            <a:avLst/>
          </a:prstGeom>
          <a:noFill/>
          <a:ln>
            <a:noFill/>
          </a:ln>
        </p:spPr>
      </p:pic>
      <p:pic>
        <p:nvPicPr>
          <p:cNvPr id="690" name="Google Shape;690;p65"/>
          <p:cNvPicPr preferRelativeResize="0"/>
          <p:nvPr/>
        </p:nvPicPr>
        <p:blipFill rotWithShape="1">
          <a:blip r:embed="rId5">
            <a:alphaModFix/>
          </a:blip>
          <a:srcRect/>
          <a:stretch/>
        </p:blipFill>
        <p:spPr>
          <a:xfrm>
            <a:off x="2010752" y="2238074"/>
            <a:ext cx="497339" cy="378258"/>
          </a:xfrm>
          <a:prstGeom prst="rect">
            <a:avLst/>
          </a:prstGeom>
          <a:noFill/>
          <a:ln>
            <a:noFill/>
          </a:ln>
        </p:spPr>
      </p:pic>
      <p:pic>
        <p:nvPicPr>
          <p:cNvPr id="691" name="Google Shape;691;p65"/>
          <p:cNvPicPr preferRelativeResize="0"/>
          <p:nvPr/>
        </p:nvPicPr>
        <p:blipFill rotWithShape="1">
          <a:blip r:embed="rId6">
            <a:alphaModFix/>
          </a:blip>
          <a:srcRect/>
          <a:stretch/>
        </p:blipFill>
        <p:spPr>
          <a:xfrm>
            <a:off x="3855811" y="2223868"/>
            <a:ext cx="502964" cy="392464"/>
          </a:xfrm>
          <a:prstGeom prst="rect">
            <a:avLst/>
          </a:prstGeom>
          <a:noFill/>
          <a:ln>
            <a:noFill/>
          </a:ln>
        </p:spPr>
      </p:pic>
      <p:pic>
        <p:nvPicPr>
          <p:cNvPr id="692" name="Google Shape;692;p65"/>
          <p:cNvPicPr preferRelativeResize="0"/>
          <p:nvPr/>
        </p:nvPicPr>
        <p:blipFill rotWithShape="1">
          <a:blip r:embed="rId7">
            <a:alphaModFix/>
          </a:blip>
          <a:srcRect/>
          <a:stretch/>
        </p:blipFill>
        <p:spPr>
          <a:xfrm>
            <a:off x="7413507" y="2215515"/>
            <a:ext cx="535607" cy="400818"/>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5"/>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6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8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 grpId="0" animBg="1"/>
      <p:bldP spid="660" grpId="0" animBg="1"/>
      <p:bldP spid="661" grpId="0" animBg="1"/>
      <p:bldP spid="662" grpId="0" animBg="1"/>
      <p:bldP spid="663" grpId="0" animBg="1"/>
      <p:bldP spid="664" grpId="0" animBg="1"/>
      <p:bldP spid="665" grpId="0" animBg="1"/>
      <p:bldP spid="666" grpId="0" animBg="1"/>
      <p:bldP spid="670" grpId="0" animBg="1"/>
      <p:bldP spid="671" grpId="0" animBg="1"/>
      <p:bldP spid="672" grpId="0" animBg="1"/>
      <p:bldP spid="673" grpId="0" animBg="1"/>
      <p:bldP spid="674" grpId="0" animBg="1"/>
      <p:bldP spid="675" grpId="0" animBg="1"/>
      <p:bldP spid="676" grpId="0"/>
      <p:bldP spid="677" grpId="0"/>
      <p:bldP spid="678" grpId="0"/>
      <p:bldP spid="679" grpId="0"/>
      <p:bldP spid="680" grpId="0"/>
      <p:bldP spid="681" grpId="0"/>
      <p:bldP spid="682" grpId="0"/>
      <p:bldP spid="683" grpId="0"/>
      <p:bldP spid="684" grpId="0" animBg="1"/>
      <p:bldP spid="685" grpId="0"/>
      <p:bldP spid="686" grpId="0"/>
      <p:bldP spid="68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7"/>
          <p:cNvSpPr txBox="1">
            <a:spLocks noGrp="1"/>
          </p:cNvSpPr>
          <p:nvPr>
            <p:ph type="title"/>
          </p:nvPr>
        </p:nvSpPr>
        <p:spPr>
          <a:xfrm>
            <a:off x="1381250" y="896112"/>
            <a:ext cx="436423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t>Grafica Comparativa de Modelos</a:t>
            </a:r>
            <a:endParaRPr/>
          </a:p>
        </p:txBody>
      </p:sp>
      <p:graphicFrame>
        <p:nvGraphicFramePr>
          <p:cNvPr id="5" name="Gráfico 4">
            <a:extLst>
              <a:ext uri="{FF2B5EF4-FFF2-40B4-BE49-F238E27FC236}">
                <a16:creationId xmlns:a16="http://schemas.microsoft.com/office/drawing/2014/main" id="{8CE1E5B2-8B9E-660E-6635-DE7E7D836615}"/>
              </a:ext>
            </a:extLst>
          </p:cNvPr>
          <p:cNvGraphicFramePr>
            <a:graphicFrameLocks/>
          </p:cNvGraphicFramePr>
          <p:nvPr>
            <p:extLst>
              <p:ext uri="{D42A27DB-BD31-4B8C-83A1-F6EECF244321}">
                <p14:modId xmlns:p14="http://schemas.microsoft.com/office/powerpoint/2010/main" val="1485734273"/>
              </p:ext>
            </p:extLst>
          </p:nvPr>
        </p:nvGraphicFramePr>
        <p:xfrm>
          <a:off x="1381250" y="1590675"/>
          <a:ext cx="6057900" cy="28765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2"/>
          <p:cNvPicPr preferRelativeResize="0"/>
          <p:nvPr/>
        </p:nvPicPr>
        <p:blipFill rotWithShape="1">
          <a:blip r:embed="rId3">
            <a:alphaModFix/>
          </a:blip>
          <a:srcRect/>
          <a:stretch/>
        </p:blipFill>
        <p:spPr>
          <a:xfrm>
            <a:off x="450273" y="213982"/>
            <a:ext cx="8354292" cy="482464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grpSp>
        <p:nvGrpSpPr>
          <p:cNvPr id="73" name="Google Shape;73;p2"/>
          <p:cNvGrpSpPr/>
          <p:nvPr/>
        </p:nvGrpSpPr>
        <p:grpSpPr>
          <a:xfrm>
            <a:off x="4758885" y="519112"/>
            <a:ext cx="3927915" cy="4228239"/>
            <a:chOff x="4758885" y="519112"/>
            <a:chExt cx="3927915" cy="4228239"/>
          </a:xfrm>
        </p:grpSpPr>
        <p:pic>
          <p:nvPicPr>
            <p:cNvPr id="74" name="Google Shape;74;p2"/>
            <p:cNvPicPr preferRelativeResize="0"/>
            <p:nvPr/>
          </p:nvPicPr>
          <p:blipFill rotWithShape="1">
            <a:blip r:embed="rId4">
              <a:alphaModFix/>
            </a:blip>
            <a:srcRect/>
            <a:stretch/>
          </p:blipFill>
          <p:spPr>
            <a:xfrm>
              <a:off x="4758885" y="519112"/>
              <a:ext cx="3927915" cy="422823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75" name="Google Shape;75;p2"/>
            <p:cNvSpPr/>
            <p:nvPr/>
          </p:nvSpPr>
          <p:spPr>
            <a:xfrm>
              <a:off x="5223596" y="651164"/>
              <a:ext cx="727363" cy="22167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6" name="Google Shape;76;p2"/>
            <p:cNvSpPr/>
            <p:nvPr/>
          </p:nvSpPr>
          <p:spPr>
            <a:xfrm>
              <a:off x="4874201" y="687532"/>
              <a:ext cx="349395" cy="3151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7" name="Google Shape;77;p2"/>
            <p:cNvSpPr/>
            <p:nvPr/>
          </p:nvSpPr>
          <p:spPr>
            <a:xfrm>
              <a:off x="5223597" y="1755415"/>
              <a:ext cx="484476" cy="22167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8" name="Google Shape;78;p2"/>
            <p:cNvSpPr/>
            <p:nvPr/>
          </p:nvSpPr>
          <p:spPr>
            <a:xfrm>
              <a:off x="4874201" y="1791783"/>
              <a:ext cx="349395" cy="3151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9" name="Google Shape;79;p2"/>
            <p:cNvSpPr/>
            <p:nvPr/>
          </p:nvSpPr>
          <p:spPr>
            <a:xfrm>
              <a:off x="5255417" y="3258633"/>
              <a:ext cx="1457109" cy="22167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0" name="Google Shape;80;p2"/>
            <p:cNvSpPr/>
            <p:nvPr/>
          </p:nvSpPr>
          <p:spPr>
            <a:xfrm>
              <a:off x="4856298" y="3225728"/>
              <a:ext cx="312311" cy="3151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81" name="Google Shape;81;p2"/>
          <p:cNvGrpSpPr/>
          <p:nvPr/>
        </p:nvGrpSpPr>
        <p:grpSpPr>
          <a:xfrm>
            <a:off x="283584" y="781050"/>
            <a:ext cx="5972175" cy="1790700"/>
            <a:chOff x="283584" y="781050"/>
            <a:chExt cx="5972175" cy="1790700"/>
          </a:xfrm>
        </p:grpSpPr>
        <p:pic>
          <p:nvPicPr>
            <p:cNvPr id="82" name="Google Shape;82;p2"/>
            <p:cNvPicPr preferRelativeResize="0"/>
            <p:nvPr/>
          </p:nvPicPr>
          <p:blipFill rotWithShape="1">
            <a:blip r:embed="rId5">
              <a:alphaModFix/>
            </a:blip>
            <a:srcRect/>
            <a:stretch/>
          </p:blipFill>
          <p:spPr>
            <a:xfrm>
              <a:off x="283584" y="781050"/>
              <a:ext cx="5972175" cy="17907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83" name="Google Shape;83;p2"/>
            <p:cNvSpPr/>
            <p:nvPr/>
          </p:nvSpPr>
          <p:spPr>
            <a:xfrm>
              <a:off x="984256" y="921328"/>
              <a:ext cx="1984874" cy="235527"/>
            </a:xfrm>
            <a:prstGeom prst="rect">
              <a:avLst/>
            </a:prstGeom>
            <a:solidFill>
              <a:srgbClr val="060606"/>
            </a:solidFill>
            <a:ln w="25400" cap="flat" cmpd="sng">
              <a:solidFill>
                <a:srgbClr val="0606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 name="Google Shape;84;p2"/>
            <p:cNvSpPr/>
            <p:nvPr/>
          </p:nvSpPr>
          <p:spPr>
            <a:xfrm>
              <a:off x="457200" y="955964"/>
              <a:ext cx="464711" cy="512618"/>
            </a:xfrm>
            <a:prstGeom prst="rect">
              <a:avLst/>
            </a:prstGeom>
            <a:solidFill>
              <a:srgbClr val="060606"/>
            </a:solidFill>
            <a:ln w="25400" cap="flat" cmpd="sng">
              <a:solidFill>
                <a:srgbClr val="0606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85" name="Google Shape;85;p2"/>
          <p:cNvGrpSpPr/>
          <p:nvPr/>
        </p:nvGrpSpPr>
        <p:grpSpPr>
          <a:xfrm>
            <a:off x="283584" y="3110023"/>
            <a:ext cx="5667375" cy="1314450"/>
            <a:chOff x="283584" y="3110023"/>
            <a:chExt cx="5667375" cy="1314450"/>
          </a:xfrm>
        </p:grpSpPr>
        <p:pic>
          <p:nvPicPr>
            <p:cNvPr id="86" name="Google Shape;86;p2"/>
            <p:cNvPicPr preferRelativeResize="0"/>
            <p:nvPr/>
          </p:nvPicPr>
          <p:blipFill rotWithShape="1">
            <a:blip r:embed="rId6">
              <a:alphaModFix/>
            </a:blip>
            <a:srcRect/>
            <a:stretch/>
          </p:blipFill>
          <p:spPr>
            <a:xfrm>
              <a:off x="283584" y="3110023"/>
              <a:ext cx="5667375" cy="131445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87" name="Google Shape;87;p2"/>
            <p:cNvSpPr/>
            <p:nvPr/>
          </p:nvSpPr>
          <p:spPr>
            <a:xfrm>
              <a:off x="900545" y="3221182"/>
              <a:ext cx="1738746" cy="235527"/>
            </a:xfrm>
            <a:prstGeom prst="rect">
              <a:avLst/>
            </a:prstGeom>
            <a:solidFill>
              <a:srgbClr val="060606"/>
            </a:solidFill>
            <a:ln w="25400" cap="flat" cmpd="sng">
              <a:solidFill>
                <a:srgbClr val="0606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 name="Google Shape;88;p2"/>
            <p:cNvSpPr/>
            <p:nvPr/>
          </p:nvSpPr>
          <p:spPr>
            <a:xfrm>
              <a:off x="373489" y="3255818"/>
              <a:ext cx="464711" cy="512618"/>
            </a:xfrm>
            <a:prstGeom prst="rect">
              <a:avLst/>
            </a:prstGeom>
            <a:solidFill>
              <a:srgbClr val="060606"/>
            </a:solidFill>
            <a:ln w="25400" cap="flat" cmpd="sng">
              <a:solidFill>
                <a:srgbClr val="0606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E9DB37-9D26-2360-508B-78C58D536957}"/>
              </a:ext>
            </a:extLst>
          </p:cNvPr>
          <p:cNvSpPr>
            <a:spLocks noGrp="1"/>
          </p:cNvSpPr>
          <p:nvPr>
            <p:ph type="title"/>
          </p:nvPr>
        </p:nvSpPr>
        <p:spPr/>
        <p:txBody>
          <a:bodyPr/>
          <a:lstStyle/>
          <a:p>
            <a:r>
              <a:rPr lang="es-CL" dirty="0"/>
              <a:t>Variables que explican el Modelo </a:t>
            </a:r>
          </a:p>
        </p:txBody>
      </p:sp>
      <p:sp>
        <p:nvSpPr>
          <p:cNvPr id="3" name="Marcador de número de diapositiva 2">
            <a:extLst>
              <a:ext uri="{FF2B5EF4-FFF2-40B4-BE49-F238E27FC236}">
                <a16:creationId xmlns:a16="http://schemas.microsoft.com/office/drawing/2014/main" id="{9E031DA5-1FAA-92F7-F1D0-92C45DCADD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L" smtClean="0"/>
              <a:t>20</a:t>
            </a:fld>
            <a:endParaRPr lang="es-CL"/>
          </a:p>
        </p:txBody>
      </p:sp>
      <p:sp>
        <p:nvSpPr>
          <p:cNvPr id="6" name="CuadroTexto 5">
            <a:extLst>
              <a:ext uri="{FF2B5EF4-FFF2-40B4-BE49-F238E27FC236}">
                <a16:creationId xmlns:a16="http://schemas.microsoft.com/office/drawing/2014/main" id="{57BDF8D0-23C9-D647-C6FF-57F5BBAD6230}"/>
              </a:ext>
            </a:extLst>
          </p:cNvPr>
          <p:cNvSpPr txBox="1"/>
          <p:nvPr/>
        </p:nvSpPr>
        <p:spPr>
          <a:xfrm>
            <a:off x="94197" y="1510276"/>
            <a:ext cx="1474272" cy="307777"/>
          </a:xfrm>
          <a:prstGeom prst="rect">
            <a:avLst/>
          </a:prstGeom>
          <a:noFill/>
        </p:spPr>
        <p:txBody>
          <a:bodyPr wrap="square" rtlCol="0">
            <a:spAutoFit/>
          </a:bodyPr>
          <a:lstStyle/>
          <a:p>
            <a:r>
              <a:rPr lang="es-CL" b="1" dirty="0" err="1"/>
              <a:t>ElasticNet</a:t>
            </a:r>
            <a:endParaRPr lang="es-CL" b="1" dirty="0"/>
          </a:p>
        </p:txBody>
      </p:sp>
      <p:sp>
        <p:nvSpPr>
          <p:cNvPr id="10" name="CuadroTexto 9">
            <a:extLst>
              <a:ext uri="{FF2B5EF4-FFF2-40B4-BE49-F238E27FC236}">
                <a16:creationId xmlns:a16="http://schemas.microsoft.com/office/drawing/2014/main" id="{619774DC-5F60-F768-5C89-1A651811EFFD}"/>
              </a:ext>
            </a:extLst>
          </p:cNvPr>
          <p:cNvSpPr txBox="1"/>
          <p:nvPr/>
        </p:nvSpPr>
        <p:spPr>
          <a:xfrm>
            <a:off x="3923708" y="1505086"/>
            <a:ext cx="4115060" cy="307777"/>
          </a:xfrm>
          <a:prstGeom prst="rect">
            <a:avLst/>
          </a:prstGeom>
          <a:noFill/>
        </p:spPr>
        <p:txBody>
          <a:bodyPr wrap="square" rtlCol="0">
            <a:spAutoFit/>
          </a:bodyPr>
          <a:lstStyle/>
          <a:p>
            <a:r>
              <a:rPr lang="es-CL" b="1" dirty="0" err="1"/>
              <a:t>ElasticNet</a:t>
            </a:r>
            <a:r>
              <a:rPr lang="es-CL" b="1" dirty="0"/>
              <a:t> Por Categorías &lt; 19 productos</a:t>
            </a:r>
          </a:p>
        </p:txBody>
      </p:sp>
      <p:sp>
        <p:nvSpPr>
          <p:cNvPr id="4" name="CuadroTexto 3">
            <a:extLst>
              <a:ext uri="{FF2B5EF4-FFF2-40B4-BE49-F238E27FC236}">
                <a16:creationId xmlns:a16="http://schemas.microsoft.com/office/drawing/2014/main" id="{3C6E8541-A10C-BB46-D7F3-8EFF93C86FC2}"/>
              </a:ext>
            </a:extLst>
          </p:cNvPr>
          <p:cNvSpPr txBox="1"/>
          <p:nvPr/>
        </p:nvSpPr>
        <p:spPr>
          <a:xfrm>
            <a:off x="94197" y="1885299"/>
            <a:ext cx="3487765" cy="1107996"/>
          </a:xfrm>
          <a:prstGeom prst="rect">
            <a:avLst/>
          </a:prstGeom>
          <a:noFill/>
        </p:spPr>
        <p:txBody>
          <a:bodyPr wrap="square" rtlCol="0">
            <a:spAutoFit/>
          </a:bodyPr>
          <a:lstStyle/>
          <a:p>
            <a:r>
              <a:rPr lang="es-CL" sz="1100" dirty="0"/>
              <a:t>Este modelo de </a:t>
            </a:r>
            <a:r>
              <a:rPr lang="es-CL" sz="1100" dirty="0" err="1"/>
              <a:t>Elasticnet</a:t>
            </a:r>
            <a:r>
              <a:rPr lang="es-CL" sz="1100" dirty="0"/>
              <a:t> no segmentado, esta en base al total de datos. Dado este modelo las variables que explican el modelos tenemos: variables temporales de “hora de pedido”, “</a:t>
            </a:r>
            <a:r>
              <a:rPr lang="es-CL" sz="1100" dirty="0" err="1"/>
              <a:t>horario_punta</a:t>
            </a:r>
            <a:r>
              <a:rPr lang="es-CL" sz="1100" dirty="0"/>
              <a:t>”, “</a:t>
            </a:r>
            <a:r>
              <a:rPr lang="es-CL" sz="1100" dirty="0" err="1"/>
              <a:t>total_product</a:t>
            </a:r>
            <a:r>
              <a:rPr lang="es-CL" sz="1100" dirty="0"/>
              <a:t>”, “</a:t>
            </a:r>
            <a:r>
              <a:rPr lang="es-CL" sz="1100" dirty="0" err="1"/>
              <a:t>store_branch</a:t>
            </a:r>
            <a:r>
              <a:rPr lang="es-CL" sz="1100" dirty="0"/>
              <a:t>”, “</a:t>
            </a:r>
            <a:r>
              <a:rPr lang="es-CL" sz="1100" dirty="0" err="1"/>
              <a:t>horario_Valle</a:t>
            </a:r>
            <a:r>
              <a:rPr lang="es-CL" sz="1100" dirty="0"/>
              <a:t>” y “distancia” </a:t>
            </a:r>
          </a:p>
        </p:txBody>
      </p:sp>
      <p:sp>
        <p:nvSpPr>
          <p:cNvPr id="5" name="CuadroTexto 4">
            <a:extLst>
              <a:ext uri="{FF2B5EF4-FFF2-40B4-BE49-F238E27FC236}">
                <a16:creationId xmlns:a16="http://schemas.microsoft.com/office/drawing/2014/main" id="{93370AE4-F186-80AA-BBE4-42208C1F67B0}"/>
              </a:ext>
            </a:extLst>
          </p:cNvPr>
          <p:cNvSpPr txBox="1"/>
          <p:nvPr/>
        </p:nvSpPr>
        <p:spPr>
          <a:xfrm>
            <a:off x="3987319" y="1873585"/>
            <a:ext cx="4437354" cy="769441"/>
          </a:xfrm>
          <a:prstGeom prst="rect">
            <a:avLst/>
          </a:prstGeom>
          <a:noFill/>
        </p:spPr>
        <p:txBody>
          <a:bodyPr wrap="square" rtlCol="0">
            <a:spAutoFit/>
          </a:bodyPr>
          <a:lstStyle/>
          <a:p>
            <a:r>
              <a:rPr lang="es-CL" sz="1100" dirty="0"/>
              <a:t>Este modelo de </a:t>
            </a:r>
            <a:r>
              <a:rPr lang="es-CL" sz="1100" dirty="0" err="1"/>
              <a:t>Elasticnet</a:t>
            </a:r>
            <a:r>
              <a:rPr lang="es-CL" sz="1100" dirty="0"/>
              <a:t> segmentado, tiene las siguientes variables que explican el modelo:</a:t>
            </a:r>
          </a:p>
          <a:p>
            <a:r>
              <a:rPr lang="es-CL" sz="1100" dirty="0"/>
              <a:t>variables temporales de “hora de pedido”, “</a:t>
            </a:r>
            <a:r>
              <a:rPr lang="es-CL" sz="1100" dirty="0" err="1"/>
              <a:t>total_product</a:t>
            </a:r>
            <a:r>
              <a:rPr lang="es-CL" sz="1100" dirty="0"/>
              <a:t>”, “</a:t>
            </a:r>
            <a:r>
              <a:rPr lang="es-CL" sz="1100" dirty="0" err="1"/>
              <a:t>hora_de_pedido</a:t>
            </a:r>
            <a:r>
              <a:rPr lang="es-CL" sz="1100" dirty="0"/>
              <a:t>”, “</a:t>
            </a:r>
            <a:r>
              <a:rPr lang="es-CL" sz="1100" dirty="0" err="1"/>
              <a:t>horario_Valle</a:t>
            </a:r>
            <a:r>
              <a:rPr lang="es-CL" sz="1100" dirty="0"/>
              <a:t>” y “distancia” </a:t>
            </a:r>
          </a:p>
        </p:txBody>
      </p:sp>
      <p:sp>
        <p:nvSpPr>
          <p:cNvPr id="14" name="Rectangle 2">
            <a:extLst>
              <a:ext uri="{FF2B5EF4-FFF2-40B4-BE49-F238E27FC236}">
                <a16:creationId xmlns:a16="http://schemas.microsoft.com/office/drawing/2014/main" id="{E737D50F-2451-1892-6C71-69000E663E62}"/>
              </a:ext>
            </a:extLst>
          </p:cNvPr>
          <p:cNvSpPr>
            <a:spLocks noChangeArrowheads="1"/>
          </p:cNvSpPr>
          <p:nvPr/>
        </p:nvSpPr>
        <p:spPr bwMode="auto">
          <a:xfrm>
            <a:off x="180707" y="3089524"/>
            <a:ext cx="340125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800" b="0" i="0" u="none" strike="noStrike" cap="none" normalizeH="0" baseline="0" dirty="0">
                <a:ln>
                  <a:noFill/>
                </a:ln>
                <a:solidFill>
                  <a:srgbClr val="000000"/>
                </a:solidFill>
                <a:effectLst/>
                <a:latin typeface="Courier New" panose="02070309020205020404" pitchFamily="49" charset="0"/>
              </a:rPr>
              <a:t>El error cuadrático medio es 4038.67,</a:t>
            </a:r>
            <a:r>
              <a:rPr kumimoji="0" lang="es-CL" altLang="es-CL"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mientras que </a:t>
            </a:r>
            <a:r>
              <a:rPr kumimoji="0" lang="es-CL" altLang="es-CL" sz="800" b="0" i="0" u="none" strike="noStrike" cap="none" normalizeH="0" baseline="0" dirty="0">
                <a:ln>
                  <a:noFill/>
                </a:ln>
                <a:solidFill>
                  <a:srgbClr val="000000"/>
                </a:solidFill>
                <a:effectLst/>
                <a:latin typeface="Courier New" panose="02070309020205020404" pitchFamily="49" charset="0"/>
              </a:rPr>
              <a:t>su raíz es 63.55</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800" b="0" i="0" u="none" strike="noStrike" cap="none" normalizeH="0" baseline="0" dirty="0">
                <a:ln>
                  <a:noFill/>
                </a:ln>
                <a:solidFill>
                  <a:srgbClr val="000000"/>
                </a:solidFill>
                <a:effectLst/>
                <a:latin typeface="Courier New" panose="02070309020205020404" pitchFamily="49" charset="0"/>
              </a:rPr>
              <a:t>El error absoluto mediano es 15.42</a:t>
            </a:r>
            <a:r>
              <a:rPr kumimoji="0" lang="es-CL" altLang="es-CL" sz="800" b="0" i="0" u="none" strike="noStrike" cap="none" normalizeH="0" baseline="0" dirty="0">
                <a:ln>
                  <a:noFill/>
                </a:ln>
                <a:solidFill>
                  <a:schemeClr val="tx1"/>
                </a:solidFill>
                <a:effectLst/>
              </a:rPr>
              <a:t> </a:t>
            </a:r>
            <a:endParaRPr kumimoji="0" lang="es-CL" altLang="es-CL" sz="8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55F7F4EC-188F-0DD3-BB5B-165B9D54548D}"/>
              </a:ext>
            </a:extLst>
          </p:cNvPr>
          <p:cNvSpPr>
            <a:spLocks noChangeArrowheads="1"/>
          </p:cNvSpPr>
          <p:nvPr/>
        </p:nvSpPr>
        <p:spPr bwMode="auto">
          <a:xfrm>
            <a:off x="4090949" y="2715264"/>
            <a:ext cx="4393154"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800" b="0" i="0" u="none" strike="noStrike" cap="none" normalizeH="0" baseline="0" dirty="0">
                <a:ln>
                  <a:noFill/>
                </a:ln>
                <a:solidFill>
                  <a:srgbClr val="000000"/>
                </a:solidFill>
                <a:effectLst/>
                <a:latin typeface="Courier New" panose="02070309020205020404" pitchFamily="49" charset="0"/>
              </a:rPr>
              <a:t>El error cuadrático medio es 1363.61, </a:t>
            </a:r>
            <a:r>
              <a:rPr kumimoji="0" lang="es-CL" altLang="es-CL"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mientras que </a:t>
            </a:r>
            <a:r>
              <a:rPr kumimoji="0" lang="es-CL" altLang="es-CL" sz="800" b="0" i="0" u="none" strike="noStrike" cap="none" normalizeH="0" baseline="0" dirty="0">
                <a:ln>
                  <a:noFill/>
                </a:ln>
                <a:solidFill>
                  <a:srgbClr val="000000"/>
                </a:solidFill>
                <a:effectLst/>
                <a:latin typeface="Courier New" panose="02070309020205020404" pitchFamily="49" charset="0"/>
              </a:rPr>
              <a:t>su raíz es 36.93</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800" b="0" i="0" u="none" strike="noStrike" cap="none" normalizeH="0" baseline="0" dirty="0">
                <a:ln>
                  <a:noFill/>
                </a:ln>
                <a:solidFill>
                  <a:srgbClr val="000000"/>
                </a:solidFill>
                <a:effectLst/>
                <a:latin typeface="Courier New" panose="02070309020205020404" pitchFamily="49" charset="0"/>
              </a:rPr>
              <a:t>El error absoluto mediano es 14.53</a:t>
            </a:r>
            <a:r>
              <a:rPr kumimoji="0" lang="es-CL" altLang="es-CL" sz="800" b="0" i="0" u="none" strike="noStrike" cap="none" normalizeH="0" baseline="0" dirty="0">
                <a:ln>
                  <a:noFill/>
                </a:ln>
                <a:solidFill>
                  <a:schemeClr val="tx1"/>
                </a:solidFill>
                <a:effectLst/>
              </a:rPr>
              <a:t> </a:t>
            </a:r>
            <a:endParaRPr kumimoji="0" lang="es-CL" altLang="es-CL" sz="800" b="0" i="0" u="none" strike="noStrike" cap="none" normalizeH="0" baseline="0" dirty="0">
              <a:ln>
                <a:noFill/>
              </a:ln>
              <a:solidFill>
                <a:schemeClr val="tx1"/>
              </a:solidFill>
              <a:effectLst/>
              <a:latin typeface="Arial" panose="020B0604020202020204" pitchFamily="34" charset="0"/>
            </a:endParaRPr>
          </a:p>
        </p:txBody>
      </p:sp>
      <p:sp>
        <p:nvSpPr>
          <p:cNvPr id="16" name="Rectangle 4">
            <a:extLst>
              <a:ext uri="{FF2B5EF4-FFF2-40B4-BE49-F238E27FC236}">
                <a16:creationId xmlns:a16="http://schemas.microsoft.com/office/drawing/2014/main" id="{1F9F027C-FBC5-8182-0FCA-D25C29305587}"/>
              </a:ext>
            </a:extLst>
          </p:cNvPr>
          <p:cNvSpPr>
            <a:spLocks noChangeArrowheads="1"/>
          </p:cNvSpPr>
          <p:nvPr/>
        </p:nvSpPr>
        <p:spPr bwMode="auto">
          <a:xfrm>
            <a:off x="4198417" y="4503630"/>
            <a:ext cx="4230094"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El error cuadrático medio es 4735.78, mientras que su raíz es 68.82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L" altLang="es-CL"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El error absoluto mediano es 16.57</a:t>
            </a:r>
            <a:r>
              <a:rPr kumimoji="0" lang="es-CL" altLang="es-CL" sz="800" b="0" i="0" u="none" strike="noStrike" cap="none" normalizeH="0" baseline="0" dirty="0">
                <a:ln>
                  <a:noFill/>
                </a:ln>
                <a:solidFill>
                  <a:schemeClr val="tx1"/>
                </a:solidFill>
                <a:effectLst/>
              </a:rPr>
              <a:t> </a:t>
            </a:r>
            <a:endParaRPr kumimoji="0" lang="es-CL" altLang="es-CL" sz="800" b="0" i="0" u="none" strike="noStrike" cap="none" normalizeH="0" baseline="0" dirty="0">
              <a:ln>
                <a:noFill/>
              </a:ln>
              <a:solidFill>
                <a:schemeClr val="tx1"/>
              </a:solidFill>
              <a:effectLst/>
              <a:latin typeface="Arial" panose="020B0604020202020204" pitchFamily="34" charset="0"/>
            </a:endParaRPr>
          </a:p>
        </p:txBody>
      </p:sp>
      <p:sp>
        <p:nvSpPr>
          <p:cNvPr id="19" name="CuadroTexto 18">
            <a:extLst>
              <a:ext uri="{FF2B5EF4-FFF2-40B4-BE49-F238E27FC236}">
                <a16:creationId xmlns:a16="http://schemas.microsoft.com/office/drawing/2014/main" id="{C6A40371-E8BF-2D47-3368-05D045A2046D}"/>
              </a:ext>
            </a:extLst>
          </p:cNvPr>
          <p:cNvSpPr txBox="1"/>
          <p:nvPr/>
        </p:nvSpPr>
        <p:spPr>
          <a:xfrm>
            <a:off x="4054999" y="3612745"/>
            <a:ext cx="4437354" cy="769441"/>
          </a:xfrm>
          <a:prstGeom prst="rect">
            <a:avLst/>
          </a:prstGeom>
          <a:noFill/>
        </p:spPr>
        <p:txBody>
          <a:bodyPr wrap="square" rtlCol="0">
            <a:spAutoFit/>
          </a:bodyPr>
          <a:lstStyle/>
          <a:p>
            <a:r>
              <a:rPr lang="es-CL" sz="1100" dirty="0"/>
              <a:t>Este modelo de </a:t>
            </a:r>
            <a:r>
              <a:rPr lang="es-CL" sz="1100" dirty="0" err="1"/>
              <a:t>Elasticnet</a:t>
            </a:r>
            <a:r>
              <a:rPr lang="es-CL" sz="1100" dirty="0"/>
              <a:t> segmentado, tiene las siguientes variables que explican el modelo:</a:t>
            </a:r>
          </a:p>
          <a:p>
            <a:r>
              <a:rPr lang="es-CL" sz="1100" dirty="0"/>
              <a:t>variables temporales de “hora de pedido”, “</a:t>
            </a:r>
            <a:r>
              <a:rPr lang="es-CL" sz="1100" dirty="0" err="1"/>
              <a:t>total_product</a:t>
            </a:r>
            <a:r>
              <a:rPr lang="es-CL" sz="1100" dirty="0"/>
              <a:t>”, “</a:t>
            </a:r>
            <a:r>
              <a:rPr lang="es-CL" sz="1100" dirty="0" err="1"/>
              <a:t>picking_speed_picker</a:t>
            </a:r>
            <a:r>
              <a:rPr lang="es-CL" sz="1100" dirty="0"/>
              <a:t>”, y “distancia” </a:t>
            </a:r>
          </a:p>
        </p:txBody>
      </p:sp>
      <p:sp>
        <p:nvSpPr>
          <p:cNvPr id="21" name="CuadroTexto 20">
            <a:extLst>
              <a:ext uri="{FF2B5EF4-FFF2-40B4-BE49-F238E27FC236}">
                <a16:creationId xmlns:a16="http://schemas.microsoft.com/office/drawing/2014/main" id="{953F4190-F0FE-F020-27C4-0367F9A272A8}"/>
              </a:ext>
            </a:extLst>
          </p:cNvPr>
          <p:cNvSpPr txBox="1"/>
          <p:nvPr/>
        </p:nvSpPr>
        <p:spPr>
          <a:xfrm>
            <a:off x="4054999" y="3304968"/>
            <a:ext cx="4583926" cy="307777"/>
          </a:xfrm>
          <a:prstGeom prst="rect">
            <a:avLst/>
          </a:prstGeom>
          <a:noFill/>
        </p:spPr>
        <p:txBody>
          <a:bodyPr wrap="square">
            <a:spAutoFit/>
          </a:bodyPr>
          <a:lstStyle/>
          <a:p>
            <a:r>
              <a:rPr lang="es-CL" b="1" dirty="0" err="1"/>
              <a:t>ElasticNet</a:t>
            </a:r>
            <a:r>
              <a:rPr lang="es-CL" b="1" dirty="0"/>
              <a:t> Por Categorías &gt; 19 productos</a:t>
            </a:r>
          </a:p>
        </p:txBody>
      </p:sp>
    </p:spTree>
    <p:extLst>
      <p:ext uri="{BB962C8B-B14F-4D97-AF65-F5344CB8AC3E}">
        <p14:creationId xmlns:p14="http://schemas.microsoft.com/office/powerpoint/2010/main" val="3623553073"/>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0"/>
          <p:cNvSpPr txBox="1">
            <a:spLocks noGrp="1"/>
          </p:cNvSpPr>
          <p:nvPr>
            <p:ph type="title"/>
          </p:nvPr>
        </p:nvSpPr>
        <p:spPr>
          <a:xfrm>
            <a:off x="1363850" y="919725"/>
            <a:ext cx="38895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2000"/>
              <a:buFont typeface="Arial"/>
              <a:buNone/>
            </a:pPr>
            <a:r>
              <a:rPr lang="es-CL" sz="1875" b="0">
                <a:solidFill>
                  <a:srgbClr val="53585F"/>
                </a:solidFill>
                <a:latin typeface="Arial"/>
                <a:ea typeface="Arial"/>
                <a:cs typeface="Arial"/>
                <a:sym typeface="Arial"/>
              </a:rPr>
              <a:t>Ejecución Iterativa de Parametros</a:t>
            </a:r>
            <a:endParaRPr sz="1875" b="0">
              <a:solidFill>
                <a:srgbClr val="53585F"/>
              </a:solidFill>
              <a:latin typeface="Arial"/>
              <a:ea typeface="Arial"/>
              <a:cs typeface="Arial"/>
              <a:sym typeface="Arial"/>
            </a:endParaRPr>
          </a:p>
        </p:txBody>
      </p:sp>
      <p:grpSp>
        <p:nvGrpSpPr>
          <p:cNvPr id="731" name="Google Shape;731;p70"/>
          <p:cNvGrpSpPr/>
          <p:nvPr/>
        </p:nvGrpSpPr>
        <p:grpSpPr>
          <a:xfrm>
            <a:off x="916458" y="1019750"/>
            <a:ext cx="214625" cy="214625"/>
            <a:chOff x="2594050" y="1631825"/>
            <a:chExt cx="439625" cy="439625"/>
          </a:xfrm>
        </p:grpSpPr>
        <p:sp>
          <p:nvSpPr>
            <p:cNvPr id="732" name="Google Shape;732;p7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7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7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7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6" name="Google Shape;736;p7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21</a:t>
            </a:fld>
            <a:endParaRPr/>
          </a:p>
        </p:txBody>
      </p:sp>
      <p:sp>
        <p:nvSpPr>
          <p:cNvPr id="737" name="Google Shape;737;p70"/>
          <p:cNvSpPr/>
          <p:nvPr/>
        </p:nvSpPr>
        <p:spPr>
          <a:xfrm>
            <a:off x="3297500" y="1546742"/>
            <a:ext cx="2540100" cy="2540100"/>
          </a:xfrm>
          <a:prstGeom prst="donut">
            <a:avLst>
              <a:gd name="adj" fmla="val 1606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8" name="Google Shape;738;p70"/>
          <p:cNvGrpSpPr/>
          <p:nvPr/>
        </p:nvGrpSpPr>
        <p:grpSpPr>
          <a:xfrm>
            <a:off x="1680836" y="1696124"/>
            <a:ext cx="1931633" cy="669600"/>
            <a:chOff x="1680836" y="1315124"/>
            <a:chExt cx="1931633" cy="669600"/>
          </a:xfrm>
        </p:grpSpPr>
        <p:cxnSp>
          <p:nvCxnSpPr>
            <p:cNvPr id="739" name="Google Shape;739;p70"/>
            <p:cNvCxnSpPr/>
            <p:nvPr/>
          </p:nvCxnSpPr>
          <p:spPr>
            <a:xfrm>
              <a:off x="3178969" y="1638300"/>
              <a:ext cx="433500" cy="252300"/>
            </a:xfrm>
            <a:prstGeom prst="straightConnector1">
              <a:avLst/>
            </a:prstGeom>
            <a:noFill/>
            <a:ln w="19050" cap="flat" cmpd="sng">
              <a:solidFill>
                <a:schemeClr val="accent1"/>
              </a:solidFill>
              <a:prstDash val="solid"/>
              <a:round/>
              <a:headEnd type="oval" w="med" len="med"/>
              <a:tailEnd type="none" w="sm" len="sm"/>
            </a:ln>
          </p:spPr>
        </p:cxnSp>
        <p:sp>
          <p:nvSpPr>
            <p:cNvPr id="740" name="Google Shape;740;p70"/>
            <p:cNvSpPr txBox="1"/>
            <p:nvPr/>
          </p:nvSpPr>
          <p:spPr>
            <a:xfrm>
              <a:off x="1680836" y="1315124"/>
              <a:ext cx="1495200" cy="6696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800"/>
                <a:buFont typeface="Arial"/>
                <a:buNone/>
              </a:pPr>
              <a:r>
                <a:rPr lang="es-CL" sz="800" b="0" i="0" u="none" strike="noStrike" cap="none">
                  <a:solidFill>
                    <a:schemeClr val="dk1"/>
                  </a:solidFill>
                  <a:latin typeface="Quattrocento Sans"/>
                  <a:ea typeface="Quattrocento Sans"/>
                  <a:cs typeface="Quattrocento Sans"/>
                  <a:sym typeface="Quattrocento Sans"/>
                </a:rPr>
                <a:t>Ejecución 3</a:t>
              </a:r>
              <a:endParaRPr sz="800" b="0" i="0" u="none" strike="noStrike" cap="none">
                <a:solidFill>
                  <a:schemeClr val="dk1"/>
                </a:solidFill>
                <a:latin typeface="Quattrocento Sans"/>
                <a:ea typeface="Quattrocento Sans"/>
                <a:cs typeface="Quattrocento Sans"/>
                <a:sym typeface="Quattrocento Sans"/>
              </a:endParaRPr>
            </a:p>
            <a:p>
              <a:pPr marL="0" marR="0" lvl="0" indent="0" algn="r" rtl="0">
                <a:lnSpc>
                  <a:spcPct val="115000"/>
                </a:lnSpc>
                <a:spcBef>
                  <a:spcPts val="0"/>
                </a:spcBef>
                <a:spcAft>
                  <a:spcPts val="0"/>
                </a:spcAft>
                <a:buClr>
                  <a:srgbClr val="000000"/>
                </a:buClr>
                <a:buSzPts val="600"/>
                <a:buFont typeface="Arial"/>
                <a:buNone/>
              </a:pPr>
              <a:endParaRPr sz="600" b="0" i="0" u="none" strike="noStrike" cap="none">
                <a:solidFill>
                  <a:schemeClr val="dk1"/>
                </a:solidFill>
                <a:latin typeface="Quattrocento Sans"/>
                <a:ea typeface="Quattrocento Sans"/>
                <a:cs typeface="Quattrocento Sans"/>
                <a:sym typeface="Quattrocento Sans"/>
              </a:endParaRPr>
            </a:p>
            <a:p>
              <a:pPr marL="0" marR="0" lvl="0" indent="0" algn="r" rtl="0">
                <a:lnSpc>
                  <a:spcPct val="115000"/>
                </a:lnSpc>
                <a:spcBef>
                  <a:spcPts val="0"/>
                </a:spcBef>
                <a:spcAft>
                  <a:spcPts val="0"/>
                </a:spcAft>
                <a:buClr>
                  <a:srgbClr val="000000"/>
                </a:buClr>
                <a:buSzPts val="800"/>
                <a:buFont typeface="Arial"/>
                <a:buNone/>
              </a:pPr>
              <a:r>
                <a:rPr lang="es-CL" sz="800" b="1" i="0" u="none" strike="noStrike" cap="none">
                  <a:solidFill>
                    <a:schemeClr val="dk1"/>
                  </a:solidFill>
                  <a:latin typeface="Quattrocento Sans"/>
                  <a:ea typeface="Quattrocento Sans"/>
                  <a:cs typeface="Quattrocento Sans"/>
                  <a:sym typeface="Quattrocento Sans"/>
                </a:rPr>
                <a:t>Analisis y cambio final de parametros</a:t>
              </a:r>
              <a:endParaRPr sz="800" b="1" i="0" u="none" strike="noStrike" cap="none">
                <a:solidFill>
                  <a:schemeClr val="dk1"/>
                </a:solidFill>
                <a:latin typeface="Quattrocento Sans"/>
                <a:ea typeface="Quattrocento Sans"/>
                <a:cs typeface="Quattrocento Sans"/>
                <a:sym typeface="Quattrocento Sans"/>
              </a:endParaRPr>
            </a:p>
          </p:txBody>
        </p:sp>
      </p:grpSp>
      <p:grpSp>
        <p:nvGrpSpPr>
          <p:cNvPr id="741" name="Google Shape;741;p70"/>
          <p:cNvGrpSpPr/>
          <p:nvPr/>
        </p:nvGrpSpPr>
        <p:grpSpPr>
          <a:xfrm>
            <a:off x="5517319" y="1696124"/>
            <a:ext cx="1940006" cy="669600"/>
            <a:chOff x="5517319" y="1315124"/>
            <a:chExt cx="1940006" cy="669600"/>
          </a:xfrm>
        </p:grpSpPr>
        <p:cxnSp>
          <p:nvCxnSpPr>
            <p:cNvPr id="742" name="Google Shape;742;p70"/>
            <p:cNvCxnSpPr/>
            <p:nvPr/>
          </p:nvCxnSpPr>
          <p:spPr>
            <a:xfrm flipH="1">
              <a:off x="5517319" y="1638300"/>
              <a:ext cx="433500" cy="252300"/>
            </a:xfrm>
            <a:prstGeom prst="straightConnector1">
              <a:avLst/>
            </a:prstGeom>
            <a:noFill/>
            <a:ln w="19050" cap="flat" cmpd="sng">
              <a:solidFill>
                <a:schemeClr val="accent2"/>
              </a:solidFill>
              <a:prstDash val="solid"/>
              <a:round/>
              <a:headEnd type="oval" w="med" len="med"/>
              <a:tailEnd type="none" w="sm" len="sm"/>
            </a:ln>
          </p:spPr>
        </p:cxnSp>
        <p:sp>
          <p:nvSpPr>
            <p:cNvPr id="743" name="Google Shape;743;p70"/>
            <p:cNvSpPr txBox="1"/>
            <p:nvPr/>
          </p:nvSpPr>
          <p:spPr>
            <a:xfrm>
              <a:off x="5962125" y="1315124"/>
              <a:ext cx="1495200" cy="66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es-CL" sz="1000" b="0" i="0" u="none" strike="noStrike" cap="none">
                  <a:solidFill>
                    <a:schemeClr val="dk1"/>
                  </a:solidFill>
                  <a:latin typeface="Quattrocento Sans"/>
                  <a:ea typeface="Quattrocento Sans"/>
                  <a:cs typeface="Quattrocento Sans"/>
                  <a:sym typeface="Quattrocento Sans"/>
                </a:rPr>
                <a:t>Ejecución 1</a:t>
              </a:r>
              <a:endParaRPr sz="10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0"/>
                </a:spcBef>
                <a:spcAft>
                  <a:spcPts val="0"/>
                </a:spcAft>
                <a:buClr>
                  <a:srgbClr val="000000"/>
                </a:buClr>
                <a:buSzPts val="600"/>
                <a:buFont typeface="Arial"/>
                <a:buNone/>
              </a:pPr>
              <a:endParaRPr sz="6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0"/>
                </a:spcBef>
                <a:spcAft>
                  <a:spcPts val="0"/>
                </a:spcAft>
                <a:buClr>
                  <a:srgbClr val="000000"/>
                </a:buClr>
                <a:buSzPts val="800"/>
                <a:buFont typeface="Arial"/>
                <a:buNone/>
              </a:pPr>
              <a:r>
                <a:rPr lang="es-CL" sz="800" b="1" i="0" u="none" strike="noStrike" cap="none">
                  <a:solidFill>
                    <a:schemeClr val="dk1"/>
                  </a:solidFill>
                  <a:latin typeface="Quattrocento Sans"/>
                  <a:ea typeface="Quattrocento Sans"/>
                  <a:cs typeface="Quattrocento Sans"/>
                  <a:sym typeface="Quattrocento Sans"/>
                </a:rPr>
                <a:t>Análisis inicial de parametros</a:t>
              </a:r>
              <a:endParaRPr sz="800" b="1" i="0" u="none" strike="noStrike" cap="none">
                <a:solidFill>
                  <a:schemeClr val="dk1"/>
                </a:solidFill>
                <a:latin typeface="Quattrocento Sans"/>
                <a:ea typeface="Quattrocento Sans"/>
                <a:cs typeface="Quattrocento Sans"/>
                <a:sym typeface="Quattrocento Sans"/>
              </a:endParaRPr>
            </a:p>
          </p:txBody>
        </p:sp>
      </p:grpSp>
      <p:grpSp>
        <p:nvGrpSpPr>
          <p:cNvPr id="744" name="Google Shape;744;p70"/>
          <p:cNvGrpSpPr/>
          <p:nvPr/>
        </p:nvGrpSpPr>
        <p:grpSpPr>
          <a:xfrm>
            <a:off x="3808226" y="3916140"/>
            <a:ext cx="1495200" cy="1143796"/>
            <a:chOff x="3808226" y="3535140"/>
            <a:chExt cx="1495200" cy="1143796"/>
          </a:xfrm>
        </p:grpSpPr>
        <p:cxnSp>
          <p:nvCxnSpPr>
            <p:cNvPr id="745" name="Google Shape;745;p70"/>
            <p:cNvCxnSpPr/>
            <p:nvPr/>
          </p:nvCxnSpPr>
          <p:spPr>
            <a:xfrm rot="10800000">
              <a:off x="4556399" y="3535140"/>
              <a:ext cx="0" cy="460500"/>
            </a:xfrm>
            <a:prstGeom prst="straightConnector1">
              <a:avLst/>
            </a:prstGeom>
            <a:noFill/>
            <a:ln w="19050" cap="flat" cmpd="sng">
              <a:solidFill>
                <a:schemeClr val="accent3"/>
              </a:solidFill>
              <a:prstDash val="solid"/>
              <a:round/>
              <a:headEnd type="oval" w="med" len="med"/>
              <a:tailEnd type="none" w="sm" len="sm"/>
            </a:ln>
          </p:spPr>
        </p:cxnSp>
        <p:sp>
          <p:nvSpPr>
            <p:cNvPr id="746" name="Google Shape;746;p70"/>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800"/>
                <a:buFont typeface="Arial"/>
                <a:buNone/>
              </a:pPr>
              <a:r>
                <a:rPr lang="es-CL" sz="800" b="0" i="0" u="none" strike="noStrike" cap="none">
                  <a:solidFill>
                    <a:schemeClr val="dk1"/>
                  </a:solidFill>
                  <a:latin typeface="Quattrocento Sans"/>
                  <a:ea typeface="Quattrocento Sans"/>
                  <a:cs typeface="Quattrocento Sans"/>
                  <a:sym typeface="Quattrocento Sans"/>
                </a:rPr>
                <a:t>Ejecución 2</a:t>
              </a:r>
              <a:endParaRPr sz="8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15000"/>
                </a:lnSpc>
                <a:spcBef>
                  <a:spcPts val="0"/>
                </a:spcBef>
                <a:spcAft>
                  <a:spcPts val="0"/>
                </a:spcAft>
                <a:buClr>
                  <a:srgbClr val="000000"/>
                </a:buClr>
                <a:buSzPts val="600"/>
                <a:buFont typeface="Arial"/>
                <a:buNone/>
              </a:pPr>
              <a:endParaRPr sz="6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15000"/>
                </a:lnSpc>
                <a:spcBef>
                  <a:spcPts val="0"/>
                </a:spcBef>
                <a:spcAft>
                  <a:spcPts val="0"/>
                </a:spcAft>
                <a:buClr>
                  <a:srgbClr val="000000"/>
                </a:buClr>
                <a:buSzPts val="800"/>
                <a:buFont typeface="Arial"/>
                <a:buNone/>
              </a:pPr>
              <a:r>
                <a:rPr lang="es-CL" sz="800" b="1" i="0" u="none" strike="noStrike" cap="none">
                  <a:solidFill>
                    <a:schemeClr val="dk1"/>
                  </a:solidFill>
                  <a:latin typeface="Quattrocento Sans"/>
                  <a:ea typeface="Quattrocento Sans"/>
                  <a:cs typeface="Quattrocento Sans"/>
                  <a:sym typeface="Quattrocento Sans"/>
                </a:rPr>
                <a:t>Cambio y Analisis de Parametros</a:t>
              </a:r>
              <a:endParaRPr sz="800" b="1" i="0" u="none" strike="noStrike" cap="none">
                <a:solidFill>
                  <a:schemeClr val="dk1"/>
                </a:solidFill>
                <a:latin typeface="Quattrocento Sans"/>
                <a:ea typeface="Quattrocento Sans"/>
                <a:cs typeface="Quattrocento Sans"/>
                <a:sym typeface="Quattrocento Sans"/>
              </a:endParaRPr>
            </a:p>
          </p:txBody>
        </p:sp>
      </p:grpSp>
      <p:sp>
        <p:nvSpPr>
          <p:cNvPr id="747" name="Google Shape;747;p70"/>
          <p:cNvSpPr txBox="1"/>
          <p:nvPr/>
        </p:nvSpPr>
        <p:spPr>
          <a:xfrm>
            <a:off x="3845784" y="2437460"/>
            <a:ext cx="1443600" cy="804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s-CL" sz="1200" b="1" i="0" u="none" strike="noStrike" cap="none">
                <a:solidFill>
                  <a:schemeClr val="dk2"/>
                </a:solidFill>
                <a:latin typeface="Quattrocento Sans"/>
                <a:ea typeface="Quattrocento Sans"/>
                <a:cs typeface="Quattrocento Sans"/>
                <a:sym typeface="Quattrocento Sans"/>
              </a:rPr>
              <a:t>Iteración de parametros</a:t>
            </a:r>
            <a:endParaRPr sz="1200" b="0" i="0" u="none" strike="noStrike" cap="none">
              <a:solidFill>
                <a:schemeClr val="dk2"/>
              </a:solidFill>
              <a:latin typeface="Quattrocento Sans"/>
              <a:ea typeface="Quattrocento Sans"/>
              <a:cs typeface="Quattrocento Sans"/>
              <a:sym typeface="Quattrocento Sans"/>
            </a:endParaRPr>
          </a:p>
        </p:txBody>
      </p:sp>
      <p:sp>
        <p:nvSpPr>
          <p:cNvPr id="748" name="Google Shape;748;p70"/>
          <p:cNvSpPr/>
          <p:nvPr/>
        </p:nvSpPr>
        <p:spPr>
          <a:xfrm rot="1800047">
            <a:off x="3219843" y="1467434"/>
            <a:ext cx="2690936" cy="2690936"/>
          </a:xfrm>
          <a:prstGeom prst="blockArc">
            <a:avLst>
              <a:gd name="adj1" fmla="val 14414370"/>
              <a:gd name="adj2" fmla="val 694"/>
              <a:gd name="adj3" fmla="val 9562"/>
            </a:avLst>
          </a:prstGeom>
          <a:solidFill>
            <a:schemeClr val="accent2"/>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0"/>
          <p:cNvSpPr/>
          <p:nvPr/>
        </p:nvSpPr>
        <p:spPr>
          <a:xfrm rot="-1800047" flipH="1">
            <a:off x="3221956" y="1467434"/>
            <a:ext cx="2690936" cy="2690936"/>
          </a:xfrm>
          <a:prstGeom prst="blockArc">
            <a:avLst>
              <a:gd name="adj1" fmla="val 14348563"/>
              <a:gd name="adj2" fmla="val 21472873"/>
              <a:gd name="adj3" fmla="val 9381"/>
            </a:avLst>
          </a:prstGeom>
          <a:solidFill>
            <a:schemeClr val="accent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70"/>
          <p:cNvSpPr/>
          <p:nvPr/>
        </p:nvSpPr>
        <p:spPr>
          <a:xfrm rot="-8100000">
            <a:off x="4382715" y="1408393"/>
            <a:ext cx="363170" cy="36317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70"/>
          <p:cNvSpPr/>
          <p:nvPr/>
        </p:nvSpPr>
        <p:spPr>
          <a:xfrm rot="-9000757" flipH="1">
            <a:off x="3220953" y="1465808"/>
            <a:ext cx="2690226" cy="2690226"/>
          </a:xfrm>
          <a:prstGeom prst="blockArc">
            <a:avLst>
              <a:gd name="adj1" fmla="val 14316164"/>
              <a:gd name="adj2" fmla="val 21502663"/>
              <a:gd name="adj3" fmla="val 9415"/>
            </a:avLst>
          </a:prstGeom>
          <a:solidFill>
            <a:schemeClr val="accent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70"/>
          <p:cNvSpPr/>
          <p:nvPr/>
        </p:nvSpPr>
        <p:spPr>
          <a:xfrm rot="-1027861">
            <a:off x="5485874" y="3230832"/>
            <a:ext cx="312672" cy="312672"/>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70"/>
          <p:cNvSpPr/>
          <p:nvPr/>
        </p:nvSpPr>
        <p:spPr>
          <a:xfrm rot="6359841">
            <a:off x="3315801" y="3228762"/>
            <a:ext cx="363580" cy="36358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696"/>
        <p:cNvGrpSpPr/>
        <p:nvPr/>
      </p:nvGrpSpPr>
      <p:grpSpPr>
        <a:xfrm>
          <a:off x="0" y="0"/>
          <a:ext cx="0" cy="0"/>
          <a:chOff x="0" y="0"/>
          <a:chExt cx="0" cy="0"/>
        </a:xfrm>
      </p:grpSpPr>
      <p:sp>
        <p:nvSpPr>
          <p:cNvPr id="697" name="Google Shape;697;p66"/>
          <p:cNvSpPr txBox="1">
            <a:spLocks noGrp="1"/>
          </p:cNvSpPr>
          <p:nvPr>
            <p:ph type="title"/>
          </p:nvPr>
        </p:nvSpPr>
        <p:spPr>
          <a:xfrm>
            <a:off x="1354356" y="908963"/>
            <a:ext cx="3905125"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highlight>
                  <a:schemeClr val="accent1"/>
                </a:highlight>
              </a:rPr>
              <a:t>Presentación de Grilla</a:t>
            </a:r>
            <a:endParaRPr>
              <a:highlight>
                <a:schemeClr val="accent1"/>
              </a:highlight>
            </a:endParaRPr>
          </a:p>
        </p:txBody>
      </p:sp>
      <p:graphicFrame>
        <p:nvGraphicFramePr>
          <p:cNvPr id="698" name="Google Shape;698;p66"/>
          <p:cNvGraphicFramePr/>
          <p:nvPr/>
        </p:nvGraphicFramePr>
        <p:xfrm>
          <a:off x="236771" y="1298796"/>
          <a:ext cx="8670450" cy="3822525"/>
        </p:xfrm>
        <a:graphic>
          <a:graphicData uri="http://schemas.openxmlformats.org/drawingml/2006/table">
            <a:tbl>
              <a:tblPr>
                <a:noFill/>
                <a:tableStyleId>{D859A338-7DAB-4CDF-A443-9EF5CF009255}</a:tableStyleId>
              </a:tblPr>
              <a:tblGrid>
                <a:gridCol w="1926750">
                  <a:extLst>
                    <a:ext uri="{9D8B030D-6E8A-4147-A177-3AD203B41FA5}">
                      <a16:colId xmlns:a16="http://schemas.microsoft.com/office/drawing/2014/main" val="20000"/>
                    </a:ext>
                  </a:extLst>
                </a:gridCol>
                <a:gridCol w="3208575">
                  <a:extLst>
                    <a:ext uri="{9D8B030D-6E8A-4147-A177-3AD203B41FA5}">
                      <a16:colId xmlns:a16="http://schemas.microsoft.com/office/drawing/2014/main" val="20001"/>
                    </a:ext>
                  </a:extLst>
                </a:gridCol>
                <a:gridCol w="3535125">
                  <a:extLst>
                    <a:ext uri="{9D8B030D-6E8A-4147-A177-3AD203B41FA5}">
                      <a16:colId xmlns:a16="http://schemas.microsoft.com/office/drawing/2014/main" val="20002"/>
                    </a:ext>
                  </a:extLst>
                </a:gridCol>
              </a:tblGrid>
              <a:tr h="370400">
                <a:tc>
                  <a:txBody>
                    <a:bodyPr/>
                    <a:lstStyle/>
                    <a:p>
                      <a:pPr marL="0" marR="0" lvl="0" indent="0" algn="l" rtl="0">
                        <a:lnSpc>
                          <a:spcPct val="100000"/>
                        </a:lnSpc>
                        <a:spcBef>
                          <a:spcPts val="0"/>
                        </a:spcBef>
                        <a:spcAft>
                          <a:spcPts val="0"/>
                        </a:spcAft>
                        <a:buClr>
                          <a:srgbClr val="000000"/>
                        </a:buClr>
                        <a:buSzPts val="800"/>
                        <a:buFont typeface="Arial"/>
                        <a:buNone/>
                      </a:pPr>
                      <a:r>
                        <a:rPr lang="es-CL" sz="800" b="1" u="none" strike="noStrike" cap="none">
                          <a:latin typeface="Quattrocento Sans"/>
                          <a:ea typeface="Quattrocento Sans"/>
                          <a:cs typeface="Quattrocento Sans"/>
                          <a:sym typeface="Quattrocento Sans"/>
                        </a:rPr>
                        <a:t>Modelos</a:t>
                      </a:r>
                      <a:endParaRPr sz="800" b="1"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s-CL" sz="800" b="1" u="none" strike="noStrike" cap="none">
                          <a:latin typeface="Lora"/>
                          <a:ea typeface="Lora"/>
                          <a:cs typeface="Lora"/>
                          <a:sym typeface="Lora"/>
                        </a:rPr>
                        <a:t>Parámetros</a:t>
                      </a:r>
                      <a:endParaRPr sz="800" b="1" u="none" strike="noStrike" cap="none">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s-CL" sz="800" b="1" u="none" strike="noStrike" cap="none">
                          <a:latin typeface="Lora"/>
                          <a:ea typeface="Lora"/>
                          <a:cs typeface="Lora"/>
                          <a:sym typeface="Lora"/>
                        </a:rPr>
                        <a:t>Descripción</a:t>
                      </a:r>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52875">
                <a:tc>
                  <a:txBody>
                    <a:bodyPr/>
                    <a:lstStyle/>
                    <a:p>
                      <a:pPr marL="0" marR="0" lvl="0" indent="0" algn="l" rtl="0">
                        <a:lnSpc>
                          <a:spcPct val="100000"/>
                        </a:lnSpc>
                        <a:spcBef>
                          <a:spcPts val="0"/>
                        </a:spcBef>
                        <a:spcAft>
                          <a:spcPts val="0"/>
                        </a:spcAft>
                        <a:buClr>
                          <a:srgbClr val="000000"/>
                        </a:buClr>
                        <a:buSzPts val="800"/>
                        <a:buFont typeface="Arial"/>
                        <a:buNone/>
                      </a:pPr>
                      <a:r>
                        <a:rPr lang="es-CL" sz="800" b="0" i="0" u="none" strike="noStrike" cap="none">
                          <a:solidFill>
                            <a:srgbClr val="000000"/>
                          </a:solidFill>
                          <a:latin typeface="Quattrocento Sans"/>
                          <a:ea typeface="Quattrocento Sans"/>
                          <a:cs typeface="Quattrocento Sans"/>
                          <a:sym typeface="Quattrocento Sans"/>
                        </a:rPr>
                        <a:t>Regresión Lineal</a:t>
                      </a:r>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800"/>
                        <a:buFont typeface="Arial"/>
                        <a:buChar char="•"/>
                      </a:pPr>
                      <a:r>
                        <a:rPr lang="es-CL" sz="800" u="none" strike="noStrike" cap="none">
                          <a:latin typeface="Quattrocento Sans"/>
                          <a:ea typeface="Quattrocento Sans"/>
                          <a:cs typeface="Quattrocento Sans"/>
                          <a:sym typeface="Quattrocento Sans"/>
                        </a:rPr>
                        <a:t>Sin Parametros</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20650" algn="l" rtl="0">
                        <a:lnSpc>
                          <a:spcPct val="100000"/>
                        </a:lnSpc>
                        <a:spcBef>
                          <a:spcPts val="0"/>
                        </a:spcBef>
                        <a:spcAft>
                          <a:spcPts val="0"/>
                        </a:spcAft>
                        <a:buClr>
                          <a:srgbClr val="000000"/>
                        </a:buClr>
                        <a:buSzPts val="800"/>
                        <a:buFont typeface="Arial"/>
                        <a:buNone/>
                      </a:pP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52875">
                <a:tc>
                  <a:txBody>
                    <a:bodyPr/>
                    <a:lstStyle/>
                    <a:p>
                      <a:pPr marL="0" marR="0" lvl="0" indent="0" algn="l" rtl="0">
                        <a:lnSpc>
                          <a:spcPct val="100000"/>
                        </a:lnSpc>
                        <a:spcBef>
                          <a:spcPts val="0"/>
                        </a:spcBef>
                        <a:spcAft>
                          <a:spcPts val="0"/>
                        </a:spcAft>
                        <a:buClr>
                          <a:srgbClr val="000000"/>
                        </a:buClr>
                        <a:buSzPts val="800"/>
                        <a:buFont typeface="Arial"/>
                        <a:buNone/>
                      </a:pPr>
                      <a:r>
                        <a:rPr lang="es-CL" sz="800" u="none" strike="noStrike" cap="none">
                          <a:latin typeface="Quattrocento Sans"/>
                          <a:ea typeface="Quattrocento Sans"/>
                          <a:cs typeface="Quattrocento Sans"/>
                          <a:sym typeface="Quattrocento Sans"/>
                        </a:rPr>
                        <a:t>ElasticNetCV</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t>'l1_ratio':[.1, .5, .7, .9, .95, .99, 1],</a:t>
                      </a:r>
                      <a:endParaRPr sz="800" u="none" strike="noStrike" cap="none"/>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t>'n_alphas': [1, 10, 100, 500, 1000,1500,2000]</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800"/>
                        <a:buFont typeface="Arial"/>
                        <a:buAutoNum type="arabicPeriod"/>
                      </a:pPr>
                      <a:r>
                        <a:rPr lang="es-CL" sz="800" b="0" i="0" u="none" strike="noStrike" cap="none">
                          <a:solidFill>
                            <a:srgbClr val="000000"/>
                          </a:solidFill>
                          <a:latin typeface="Arial"/>
                          <a:ea typeface="Arial"/>
                          <a:cs typeface="Arial"/>
                          <a:sym typeface="Arial"/>
                        </a:rPr>
                        <a:t>Penalidades es una combinación de L1 y L2</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Número de alfas a lo largo de la ruta de regularización, usado para cada l1_ratio</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652875">
                <a:tc>
                  <a:txBody>
                    <a:bodyPr/>
                    <a:lstStyle/>
                    <a:p>
                      <a:pPr marL="0" marR="0" lvl="0" indent="0" algn="l" rtl="0">
                        <a:lnSpc>
                          <a:spcPct val="100000"/>
                        </a:lnSpc>
                        <a:spcBef>
                          <a:spcPts val="0"/>
                        </a:spcBef>
                        <a:spcAft>
                          <a:spcPts val="0"/>
                        </a:spcAft>
                        <a:buClr>
                          <a:srgbClr val="000000"/>
                        </a:buClr>
                        <a:buSzPts val="800"/>
                        <a:buFont typeface="Arial"/>
                        <a:buNone/>
                      </a:pPr>
                      <a:r>
                        <a:rPr lang="es-CL" sz="800" u="none" strike="noStrike" cap="none">
                          <a:latin typeface="Quattrocento Sans"/>
                          <a:ea typeface="Quattrocento Sans"/>
                          <a:cs typeface="Quattrocento Sans"/>
                          <a:sym typeface="Quattrocento Sans"/>
                        </a:rPr>
                        <a:t>SGDRegressor</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'loss': ['epsilon_insensitive'],</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'l1_ratio':[.1, .5, .7, .9, .95, .99, 1],</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'alpha': [0.0001, 0.001, 0.01,0.1]</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La función de pérdida default=”squared_loss”</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Corresponde a la penalización L2</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Constante que multiplica el término de regularización</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652875">
                <a:tc>
                  <a:txBody>
                    <a:bodyPr/>
                    <a:lstStyle/>
                    <a:p>
                      <a:pPr marL="0" marR="0" lvl="0" indent="0" algn="l" rtl="0">
                        <a:lnSpc>
                          <a:spcPct val="100000"/>
                        </a:lnSpc>
                        <a:spcBef>
                          <a:spcPts val="0"/>
                        </a:spcBef>
                        <a:spcAft>
                          <a:spcPts val="0"/>
                        </a:spcAft>
                        <a:buClr>
                          <a:srgbClr val="000000"/>
                        </a:buClr>
                        <a:buSzPts val="800"/>
                        <a:buFont typeface="Arial"/>
                        <a:buNone/>
                      </a:pPr>
                      <a:r>
                        <a:rPr lang="es-CL" sz="800" u="none" strike="noStrike" cap="none">
                          <a:latin typeface="Quattrocento Sans"/>
                          <a:ea typeface="Quattrocento Sans"/>
                          <a:cs typeface="Quattrocento Sans"/>
                          <a:sym typeface="Quattrocento Sans"/>
                        </a:rPr>
                        <a:t>GradientBoostingRegresso</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'learning_rate': [0.01, 0.1, 0.5],</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'n_estimators': [50, 100, 500, 1000, 2000],</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'subsample': [0.1,0.5,0.9, 1]</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La tasa de aprendizaje reduce la contribución de cada árbol por tasa_de_aprendizaje.</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El número de etapas de refuerzo a realizar</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La fracción de muestras que se usará para ajustar a los learners base individuales</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652875">
                <a:tc>
                  <a:txBody>
                    <a:bodyPr/>
                    <a:lstStyle/>
                    <a:p>
                      <a:pPr marL="0" marR="0" lvl="0" indent="0" algn="l" rtl="0">
                        <a:lnSpc>
                          <a:spcPct val="100000"/>
                        </a:lnSpc>
                        <a:spcBef>
                          <a:spcPts val="0"/>
                        </a:spcBef>
                        <a:spcAft>
                          <a:spcPts val="0"/>
                        </a:spcAft>
                        <a:buClr>
                          <a:srgbClr val="000000"/>
                        </a:buClr>
                        <a:buSzPts val="800"/>
                        <a:buFont typeface="Arial"/>
                        <a:buNone/>
                      </a:pPr>
                      <a:r>
                        <a:rPr lang="es-CL" sz="800" u="none" strike="noStrike" cap="none">
                          <a:latin typeface="Quattrocento Sans"/>
                          <a:ea typeface="Quattrocento Sans"/>
                          <a:cs typeface="Quattrocento Sans"/>
                          <a:sym typeface="Quattrocento Sans"/>
                        </a:rPr>
                        <a:t>RandomForestRegressor</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"n_estimators": [10, 50, 100],</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"criterion": ['squared_error'],</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"max_depth":  np.linspace(2,32, dtype=int, num=4)</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u="none" strike="noStrike" cap="none">
                          <a:latin typeface="Quattrocento Sans"/>
                          <a:ea typeface="Quattrocento Sans"/>
                          <a:cs typeface="Quattrocento Sans"/>
                          <a:sym typeface="Quattrocento Sans"/>
                        </a:rPr>
                        <a:t>"max_features": list(range(7, X_train.shape[1]+1))</a:t>
                      </a:r>
                      <a:endParaRPr sz="8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800"/>
                        <a:buFont typeface="Arial"/>
                        <a:buAutoNum type="arabicPeriod"/>
                      </a:pPr>
                      <a:r>
                        <a:rPr lang="es-CL" sz="800" b="0" i="0" u="none" strike="noStrike" cap="none">
                          <a:solidFill>
                            <a:srgbClr val="000000"/>
                          </a:solidFill>
                          <a:latin typeface="Quattrocento Sans"/>
                          <a:ea typeface="Quattrocento Sans"/>
                          <a:cs typeface="Quattrocento Sans"/>
                          <a:sym typeface="Quattrocento Sans"/>
                        </a:rPr>
                        <a:t>El número de árboles en el bosque</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b="0" i="0" u="none" strike="noStrike" cap="none">
                          <a:solidFill>
                            <a:srgbClr val="000000"/>
                          </a:solidFill>
                          <a:latin typeface="Quattrocento Sans"/>
                          <a:ea typeface="Quattrocento Sans"/>
                          <a:cs typeface="Quattrocento Sans"/>
                          <a:sym typeface="Quattrocento Sans"/>
                        </a:rPr>
                        <a:t>La función para medir la calidad de un Split</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b="0" i="0" u="none" strike="noStrike" cap="none">
                          <a:solidFill>
                            <a:srgbClr val="000000"/>
                          </a:solidFill>
                          <a:latin typeface="Quattrocento Sans"/>
                          <a:ea typeface="Quattrocento Sans"/>
                          <a:cs typeface="Quattrocento Sans"/>
                          <a:sym typeface="Quattrocento Sans"/>
                        </a:rPr>
                        <a:t>La profundidad máxima del árbol</a:t>
                      </a:r>
                      <a:endParaRPr/>
                    </a:p>
                    <a:p>
                      <a:pPr marL="228600" marR="0" lvl="0" indent="-228600" algn="l" rtl="0">
                        <a:lnSpc>
                          <a:spcPct val="100000"/>
                        </a:lnSpc>
                        <a:spcBef>
                          <a:spcPts val="0"/>
                        </a:spcBef>
                        <a:spcAft>
                          <a:spcPts val="0"/>
                        </a:spcAft>
                        <a:buClr>
                          <a:srgbClr val="000000"/>
                        </a:buClr>
                        <a:buSzPts val="800"/>
                        <a:buFont typeface="Arial"/>
                        <a:buAutoNum type="arabicPeriod"/>
                      </a:pPr>
                      <a:r>
                        <a:rPr lang="es-CL" sz="800" b="0" i="0" u="none" strike="noStrike" cap="none">
                          <a:solidFill>
                            <a:srgbClr val="000000"/>
                          </a:solidFill>
                          <a:latin typeface="Quattrocento Sans"/>
                          <a:ea typeface="Quattrocento Sans"/>
                          <a:cs typeface="Quattrocento Sans"/>
                          <a:sym typeface="Quattrocento Sans"/>
                        </a:rPr>
                        <a:t>El número de características a tener en cuenta al buscar la mejor división</a:t>
                      </a:r>
                      <a:endParaRPr sz="800" b="0" i="0" u="none" strike="noStrike" cap="none">
                        <a:solidFill>
                          <a:srgbClr val="000000"/>
                        </a:solidFill>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699" name="Google Shape;699;p66"/>
          <p:cNvGrpSpPr/>
          <p:nvPr/>
        </p:nvGrpSpPr>
        <p:grpSpPr>
          <a:xfrm>
            <a:off x="916458" y="1019750"/>
            <a:ext cx="214625" cy="214625"/>
            <a:chOff x="2594050" y="1631825"/>
            <a:chExt cx="439625" cy="439625"/>
          </a:xfrm>
        </p:grpSpPr>
        <p:sp>
          <p:nvSpPr>
            <p:cNvPr id="700" name="Google Shape;700;p6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6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6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6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4" name="Google Shape;704;p6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22</a:t>
            </a:fld>
            <a:endParaRPr/>
          </a:p>
        </p:txBody>
      </p:sp>
      <p:sp>
        <p:nvSpPr>
          <p:cNvPr id="705" name="Google Shape;705;p66"/>
          <p:cNvSpPr txBox="1"/>
          <p:nvPr/>
        </p:nvSpPr>
        <p:spPr>
          <a:xfrm>
            <a:off x="5515744" y="509737"/>
            <a:ext cx="325247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800" b="0" i="0" u="none" strike="noStrike" cap="none">
                <a:solidFill>
                  <a:srgbClr val="000000"/>
                </a:solidFill>
                <a:latin typeface="Arial"/>
                <a:ea typeface="Arial"/>
                <a:cs typeface="Arial"/>
                <a:sym typeface="Arial"/>
              </a:rPr>
              <a:t>Validaciones cruzadas : cv = 5</a:t>
            </a:r>
            <a:endParaRPr/>
          </a:p>
          <a:p>
            <a:pPr marL="0" marR="0" lvl="0" indent="0" algn="l" rtl="0">
              <a:lnSpc>
                <a:spcPct val="100000"/>
              </a:lnSpc>
              <a:spcBef>
                <a:spcPts val="0"/>
              </a:spcBef>
              <a:spcAft>
                <a:spcPts val="0"/>
              </a:spcAft>
              <a:buNone/>
            </a:pPr>
            <a:r>
              <a:rPr lang="es-CL" sz="800" b="0" i="0" u="none" strike="noStrike" cap="none">
                <a:solidFill>
                  <a:srgbClr val="000000"/>
                </a:solidFill>
                <a:latin typeface="Arial"/>
                <a:ea typeface="Arial"/>
                <a:cs typeface="Arial"/>
                <a:sym typeface="Arial"/>
              </a:rPr>
              <a:t>Numero de processadores : n_Jobs = -1, </a:t>
            </a:r>
            <a:endParaRPr/>
          </a:p>
          <a:p>
            <a:pPr marL="0" marR="0" lvl="0" indent="0" algn="l" rtl="0">
              <a:lnSpc>
                <a:spcPct val="100000"/>
              </a:lnSpc>
              <a:spcBef>
                <a:spcPts val="0"/>
              </a:spcBef>
              <a:spcAft>
                <a:spcPts val="0"/>
              </a:spcAft>
              <a:buNone/>
            </a:pPr>
            <a:r>
              <a:rPr lang="es-CL" sz="800" b="0" i="0" u="none" strike="noStrike" cap="none">
                <a:solidFill>
                  <a:srgbClr val="000000"/>
                </a:solidFill>
                <a:latin typeface="Arial"/>
                <a:ea typeface="Arial"/>
                <a:cs typeface="Arial"/>
                <a:sym typeface="Arial"/>
              </a:rPr>
              <a:t>Información sobre el número total de errores emitidos: verbose = 3</a:t>
            </a:r>
            <a:endParaRPr sz="800" b="0" i="0" u="none" strike="noStrike" cap="none">
              <a:solidFill>
                <a:srgbClr val="000000"/>
              </a:solidFill>
              <a:latin typeface="Arial"/>
              <a:ea typeface="Arial"/>
              <a:cs typeface="Arial"/>
              <a:sym typeface="Arial"/>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715"/>
        <p:cNvGrpSpPr/>
        <p:nvPr/>
      </p:nvGrpSpPr>
      <p:grpSpPr>
        <a:xfrm>
          <a:off x="0" y="0"/>
          <a:ext cx="0" cy="0"/>
          <a:chOff x="0" y="0"/>
          <a:chExt cx="0" cy="0"/>
        </a:xfrm>
      </p:grpSpPr>
      <p:graphicFrame>
        <p:nvGraphicFramePr>
          <p:cNvPr id="716" name="Google Shape;716;p68"/>
          <p:cNvGraphicFramePr/>
          <p:nvPr/>
        </p:nvGraphicFramePr>
        <p:xfrm>
          <a:off x="1076325" y="1537452"/>
          <a:ext cx="6991350" cy="3337560"/>
        </p:xfrm>
        <a:graphic>
          <a:graphicData uri="http://schemas.openxmlformats.org/drawingml/2006/chart">
            <c:chart xmlns:c="http://schemas.openxmlformats.org/drawingml/2006/chart" xmlns:r="http://schemas.openxmlformats.org/officeDocument/2006/relationships" r:id="rId3"/>
          </a:graphicData>
        </a:graphic>
      </p:graphicFrame>
      <p:sp>
        <p:nvSpPr>
          <p:cNvPr id="717" name="Google Shape;717;p68"/>
          <p:cNvSpPr txBox="1">
            <a:spLocks noGrp="1"/>
          </p:cNvSpPr>
          <p:nvPr>
            <p:ph type="title"/>
          </p:nvPr>
        </p:nvSpPr>
        <p:spPr>
          <a:xfrm>
            <a:off x="1381250" y="896112"/>
            <a:ext cx="4528732"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t>Rendimiento de Modelos / Día</a:t>
            </a:r>
            <a:endParaRPr/>
          </a:p>
        </p:txBody>
      </p:sp>
      <p:sp>
        <p:nvSpPr>
          <p:cNvPr id="718" name="Google Shape;718;p68"/>
          <p:cNvSpPr/>
          <p:nvPr/>
        </p:nvSpPr>
        <p:spPr>
          <a:xfrm>
            <a:off x="1126527" y="3344059"/>
            <a:ext cx="4974146" cy="435600"/>
          </a:xfrm>
          <a:prstGeom prst="rect">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722"/>
        <p:cNvGrpSpPr/>
        <p:nvPr/>
      </p:nvGrpSpPr>
      <p:grpSpPr>
        <a:xfrm>
          <a:off x="0" y="0"/>
          <a:ext cx="0" cy="0"/>
          <a:chOff x="0" y="0"/>
          <a:chExt cx="0" cy="0"/>
        </a:xfrm>
      </p:grpSpPr>
      <p:graphicFrame>
        <p:nvGraphicFramePr>
          <p:cNvPr id="723" name="Google Shape;723;p69"/>
          <p:cNvGraphicFramePr/>
          <p:nvPr/>
        </p:nvGraphicFramePr>
        <p:xfrm>
          <a:off x="830972" y="1465644"/>
          <a:ext cx="7347585" cy="3408998"/>
        </p:xfrm>
        <a:graphic>
          <a:graphicData uri="http://schemas.openxmlformats.org/drawingml/2006/chart">
            <c:chart xmlns:c="http://schemas.openxmlformats.org/drawingml/2006/chart" xmlns:r="http://schemas.openxmlformats.org/officeDocument/2006/relationships" r:id="rId3"/>
          </a:graphicData>
        </a:graphic>
      </p:graphicFrame>
      <p:sp>
        <p:nvSpPr>
          <p:cNvPr id="724" name="Google Shape;724;p69"/>
          <p:cNvSpPr txBox="1">
            <a:spLocks noGrp="1"/>
          </p:cNvSpPr>
          <p:nvPr>
            <p:ph type="title"/>
          </p:nvPr>
        </p:nvSpPr>
        <p:spPr>
          <a:xfrm>
            <a:off x="1381249" y="896112"/>
            <a:ext cx="4663203"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t>Rendimiento de Modelos / Horario</a:t>
            </a:r>
            <a:endParaRPr/>
          </a:p>
        </p:txBody>
      </p:sp>
      <p:sp>
        <p:nvSpPr>
          <p:cNvPr id="725" name="Google Shape;725;p69"/>
          <p:cNvSpPr/>
          <p:nvPr/>
        </p:nvSpPr>
        <p:spPr>
          <a:xfrm>
            <a:off x="1320414" y="3287805"/>
            <a:ext cx="4515610" cy="510989"/>
          </a:xfrm>
          <a:prstGeom prst="rect">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2"/>
          <p:cNvSpPr txBox="1">
            <a:spLocks noGrp="1"/>
          </p:cNvSpPr>
          <p:nvPr>
            <p:ph type="ctrTitle"/>
          </p:nvPr>
        </p:nvSpPr>
        <p:spPr>
          <a:xfrm>
            <a:off x="2022225" y="1693523"/>
            <a:ext cx="37878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CL" dirty="0"/>
              <a:t>Cómo interactuamos</a:t>
            </a:r>
            <a:endParaRPr dirty="0"/>
          </a:p>
        </p:txBody>
      </p:sp>
      <p:sp>
        <p:nvSpPr>
          <p:cNvPr id="280" name="Google Shape;280;p1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25</a:t>
            </a:fld>
            <a:endParaRPr/>
          </a:p>
        </p:txBody>
      </p:sp>
      <p:sp>
        <p:nvSpPr>
          <p:cNvPr id="281" name="Google Shape;281;p12"/>
          <p:cNvSpPr txBox="1"/>
          <p:nvPr/>
        </p:nvSpPr>
        <p:spPr>
          <a:xfrm>
            <a:off x="1123716" y="2290650"/>
            <a:ext cx="543900" cy="56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0" i="0" u="none" strike="noStrike" cap="none" dirty="0">
                <a:solidFill>
                  <a:schemeClr val="dk1"/>
                </a:solidFill>
                <a:latin typeface="Lora"/>
                <a:ea typeface="Lora"/>
                <a:cs typeface="Lora"/>
                <a:sym typeface="Lora"/>
              </a:rPr>
              <a:t>4</a:t>
            </a:r>
            <a:endParaRPr sz="2400" b="0" i="0" u="none" strike="noStrike" cap="none" dirty="0">
              <a:solidFill>
                <a:srgbClr val="000000"/>
              </a:solidFill>
              <a:latin typeface="Lora"/>
              <a:ea typeface="Lora"/>
              <a:cs typeface="Lora"/>
              <a:sym typeface="Lora"/>
            </a:endParaRPr>
          </a:p>
        </p:txBody>
      </p:sp>
    </p:spTree>
    <p:extLst>
      <p:ext uri="{BB962C8B-B14F-4D97-AF65-F5344CB8AC3E}">
        <p14:creationId xmlns:p14="http://schemas.microsoft.com/office/powerpoint/2010/main" val="1680830308"/>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26</a:t>
            </a:fld>
            <a:endParaRPr/>
          </a:p>
        </p:txBody>
      </p:sp>
      <p:pic>
        <p:nvPicPr>
          <p:cNvPr id="287" name="Google Shape;287;p13"/>
          <p:cNvPicPr preferRelativeResize="0"/>
          <p:nvPr/>
        </p:nvPicPr>
        <p:blipFill rotWithShape="1">
          <a:blip r:embed="rId3">
            <a:alphaModFix/>
          </a:blip>
          <a:srcRect l="10137" r="8262"/>
          <a:stretch/>
        </p:blipFill>
        <p:spPr>
          <a:xfrm>
            <a:off x="3436620" y="0"/>
            <a:ext cx="2324100" cy="5143500"/>
          </a:xfrm>
          <a:prstGeom prst="rect">
            <a:avLst/>
          </a:prstGeom>
          <a:noFill/>
          <a:ln>
            <a:noFill/>
          </a:ln>
        </p:spPr>
      </p:pic>
      <p:sp>
        <p:nvSpPr>
          <p:cNvPr id="288" name="Google Shape;288;p13"/>
          <p:cNvSpPr/>
          <p:nvPr/>
        </p:nvSpPr>
        <p:spPr>
          <a:xfrm>
            <a:off x="4667250" y="1188720"/>
            <a:ext cx="864870" cy="967740"/>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289" name="Google Shape;289;p13"/>
          <p:cNvSpPr/>
          <p:nvPr/>
        </p:nvSpPr>
        <p:spPr>
          <a:xfrm flipH="1">
            <a:off x="5913120" y="1341120"/>
            <a:ext cx="1078230" cy="662940"/>
          </a:xfrm>
          <a:prstGeom prst="rightArrow">
            <a:avLst>
              <a:gd name="adj1" fmla="val 50000"/>
              <a:gd name="adj2" fmla="val 50000"/>
            </a:avLst>
          </a:prstGeom>
          <a:solidFill>
            <a:schemeClr val="accent2"/>
          </a:solidFill>
          <a:ln w="25400" cap="flat" cmpd="sng">
            <a:solidFill>
              <a:srgbClr val="B36A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90" name="Google Shape;290;p13"/>
          <p:cNvPicPr preferRelativeResize="0"/>
          <p:nvPr/>
        </p:nvPicPr>
        <p:blipFill rotWithShape="1">
          <a:blip r:embed="rId4">
            <a:alphaModFix/>
          </a:blip>
          <a:srcRect b="14963"/>
          <a:stretch/>
        </p:blipFill>
        <p:spPr>
          <a:xfrm>
            <a:off x="6991350" y="981075"/>
            <a:ext cx="1626386" cy="1383030"/>
          </a:xfrm>
          <a:prstGeom prst="rect">
            <a:avLst/>
          </a:prstGeom>
          <a:noFill/>
          <a:ln>
            <a:noFill/>
          </a:ln>
        </p:spPr>
      </p:pic>
    </p:spTree>
    <p:extLst>
      <p:ext uri="{BB962C8B-B14F-4D97-AF65-F5344CB8AC3E}">
        <p14:creationId xmlns:p14="http://schemas.microsoft.com/office/powerpoint/2010/main" val="123570551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fade">
                                      <p:cBhvr>
                                        <p:cTn id="15" dur="5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27</a:t>
            </a:fld>
            <a:endParaRPr/>
          </a:p>
        </p:txBody>
      </p:sp>
      <p:pic>
        <p:nvPicPr>
          <p:cNvPr id="296" name="Google Shape;296;p14"/>
          <p:cNvPicPr preferRelativeResize="0"/>
          <p:nvPr/>
        </p:nvPicPr>
        <p:blipFill rotWithShape="1">
          <a:blip r:embed="rId3">
            <a:alphaModFix/>
          </a:blip>
          <a:srcRect/>
          <a:stretch/>
        </p:blipFill>
        <p:spPr>
          <a:xfrm>
            <a:off x="5601652" y="0"/>
            <a:ext cx="2314575" cy="5143500"/>
          </a:xfrm>
          <a:prstGeom prst="rect">
            <a:avLst/>
          </a:prstGeom>
          <a:noFill/>
          <a:ln>
            <a:noFill/>
          </a:ln>
        </p:spPr>
      </p:pic>
      <p:pic>
        <p:nvPicPr>
          <p:cNvPr id="297" name="Google Shape;297;p14"/>
          <p:cNvPicPr preferRelativeResize="0"/>
          <p:nvPr/>
        </p:nvPicPr>
        <p:blipFill rotWithShape="1">
          <a:blip r:embed="rId4">
            <a:alphaModFix/>
          </a:blip>
          <a:srcRect l="10137" r="8262"/>
          <a:stretch/>
        </p:blipFill>
        <p:spPr>
          <a:xfrm>
            <a:off x="1218249" y="0"/>
            <a:ext cx="2324100" cy="5143500"/>
          </a:xfrm>
          <a:prstGeom prst="rect">
            <a:avLst/>
          </a:prstGeom>
          <a:noFill/>
          <a:ln>
            <a:noFill/>
          </a:ln>
        </p:spPr>
      </p:pic>
      <p:sp>
        <p:nvSpPr>
          <p:cNvPr id="298" name="Google Shape;298;p14"/>
          <p:cNvSpPr/>
          <p:nvPr/>
        </p:nvSpPr>
        <p:spPr>
          <a:xfrm>
            <a:off x="2434590" y="1188720"/>
            <a:ext cx="864870" cy="967740"/>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299" name="Google Shape;299;p14"/>
          <p:cNvSpPr/>
          <p:nvPr/>
        </p:nvSpPr>
        <p:spPr>
          <a:xfrm>
            <a:off x="3611880" y="129540"/>
            <a:ext cx="1584960" cy="4907280"/>
          </a:xfrm>
          <a:prstGeom prst="leftBrace">
            <a:avLst>
              <a:gd name="adj1" fmla="val 76940"/>
              <a:gd name="adj2" fmla="val 31320"/>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00" name="Google Shape;300;p14"/>
          <p:cNvSpPr/>
          <p:nvPr/>
        </p:nvSpPr>
        <p:spPr>
          <a:xfrm>
            <a:off x="5741670" y="1524000"/>
            <a:ext cx="948690" cy="1341120"/>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01" name="Google Shape;301;p14"/>
          <p:cNvSpPr/>
          <p:nvPr/>
        </p:nvSpPr>
        <p:spPr>
          <a:xfrm>
            <a:off x="6806692" y="1524000"/>
            <a:ext cx="948690" cy="1341120"/>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Tree>
    <p:extLst>
      <p:ext uri="{BB962C8B-B14F-4D97-AF65-F5344CB8AC3E}">
        <p14:creationId xmlns:p14="http://schemas.microsoft.com/office/powerpoint/2010/main" val="24867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500"/>
                                        <p:tgtEl>
                                          <p:spTgt spid="2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
                                        </p:tgtEl>
                                        <p:attrNameLst>
                                          <p:attrName>style.visibility</p:attrName>
                                        </p:attrNameLst>
                                      </p:cBhvr>
                                      <p:to>
                                        <p:strVal val="visible"/>
                                      </p:to>
                                    </p:set>
                                    <p:animEffect transition="in" filter="fade">
                                      <p:cBhvr>
                                        <p:cTn id="12" dur="500"/>
                                        <p:tgtEl>
                                          <p:spTgt spid="2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0"/>
                                        </p:tgtEl>
                                        <p:attrNameLst>
                                          <p:attrName>style.visibility</p:attrName>
                                        </p:attrNameLst>
                                      </p:cBhvr>
                                      <p:to>
                                        <p:strVal val="visible"/>
                                      </p:to>
                                    </p:set>
                                    <p:animEffect transition="in" filter="fade">
                                      <p:cBhvr>
                                        <p:cTn id="17" dur="500"/>
                                        <p:tgtEl>
                                          <p:spTgt spid="300"/>
                                        </p:tgtEl>
                                      </p:cBhvr>
                                    </p:animEffect>
                                  </p:childTnLst>
                                </p:cTn>
                              </p:par>
                              <p:par>
                                <p:cTn id="18" presetID="10" presetClass="entr" presetSubtype="0" fill="hold" nodeType="withEffect">
                                  <p:stCondLst>
                                    <p:cond delay="0"/>
                                  </p:stCondLst>
                                  <p:childTnLst>
                                    <p:set>
                                      <p:cBhvr>
                                        <p:cTn id="19" dur="1" fill="hold">
                                          <p:stCondLst>
                                            <p:cond delay="0"/>
                                          </p:stCondLst>
                                        </p:cTn>
                                        <p:tgtEl>
                                          <p:spTgt spid="301"/>
                                        </p:tgtEl>
                                        <p:attrNameLst>
                                          <p:attrName>style.visibility</p:attrName>
                                        </p:attrNameLst>
                                      </p:cBhvr>
                                      <p:to>
                                        <p:strVal val="visible"/>
                                      </p:to>
                                    </p:set>
                                    <p:animEffect transition="in" filter="fade">
                                      <p:cBhvr>
                                        <p:cTn id="20"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28</a:t>
            </a:fld>
            <a:endParaRPr/>
          </a:p>
        </p:txBody>
      </p:sp>
      <p:pic>
        <p:nvPicPr>
          <p:cNvPr id="307" name="Google Shape;307;p15" descr="Interfaz de usuario gráfica, Aplicación&#10;&#10;Descripción generada automáticamente"/>
          <p:cNvPicPr preferRelativeResize="0"/>
          <p:nvPr/>
        </p:nvPicPr>
        <p:blipFill rotWithShape="1">
          <a:blip r:embed="rId3">
            <a:alphaModFix/>
          </a:blip>
          <a:srcRect/>
          <a:stretch/>
        </p:blipFill>
        <p:spPr>
          <a:xfrm>
            <a:off x="3414712" y="0"/>
            <a:ext cx="2314575" cy="5143500"/>
          </a:xfrm>
          <a:prstGeom prst="rect">
            <a:avLst/>
          </a:prstGeom>
          <a:noFill/>
          <a:ln>
            <a:noFill/>
          </a:ln>
        </p:spPr>
      </p:pic>
      <p:sp>
        <p:nvSpPr>
          <p:cNvPr id="308" name="Google Shape;308;p15"/>
          <p:cNvSpPr/>
          <p:nvPr/>
        </p:nvSpPr>
        <p:spPr>
          <a:xfrm>
            <a:off x="3486150" y="4488180"/>
            <a:ext cx="2137410" cy="533400"/>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09" name="Google Shape;309;p15"/>
          <p:cNvSpPr/>
          <p:nvPr/>
        </p:nvSpPr>
        <p:spPr>
          <a:xfrm flipH="1">
            <a:off x="5838611" y="4418381"/>
            <a:ext cx="1078230" cy="662940"/>
          </a:xfrm>
          <a:prstGeom prst="rightArrow">
            <a:avLst>
              <a:gd name="adj1" fmla="val 50000"/>
              <a:gd name="adj2" fmla="val 50000"/>
            </a:avLst>
          </a:prstGeom>
          <a:solidFill>
            <a:schemeClr val="accent2"/>
          </a:solidFill>
          <a:ln w="25400" cap="flat" cmpd="sng">
            <a:solidFill>
              <a:srgbClr val="B36A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10" name="Google Shape;310;p15"/>
          <p:cNvPicPr preferRelativeResize="0"/>
          <p:nvPr/>
        </p:nvPicPr>
        <p:blipFill rotWithShape="1">
          <a:blip r:embed="rId4">
            <a:alphaModFix/>
          </a:blip>
          <a:srcRect b="14963"/>
          <a:stretch/>
        </p:blipFill>
        <p:spPr>
          <a:xfrm>
            <a:off x="6916841" y="3563621"/>
            <a:ext cx="1626386" cy="1383030"/>
          </a:xfrm>
          <a:prstGeom prst="rect">
            <a:avLst/>
          </a:prstGeom>
          <a:noFill/>
          <a:ln>
            <a:noFill/>
          </a:ln>
        </p:spPr>
      </p:pic>
    </p:spTree>
    <p:extLst>
      <p:ext uri="{BB962C8B-B14F-4D97-AF65-F5344CB8AC3E}">
        <p14:creationId xmlns:p14="http://schemas.microsoft.com/office/powerpoint/2010/main" val="364049747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5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
                                        </p:tgtEl>
                                        <p:attrNameLst>
                                          <p:attrName>style.visibility</p:attrName>
                                        </p:attrNameLst>
                                      </p:cBhvr>
                                      <p:to>
                                        <p:strVal val="visible"/>
                                      </p:to>
                                    </p:set>
                                    <p:animEffect transition="in" filter="fade">
                                      <p:cBhvr>
                                        <p:cTn id="12" dur="500"/>
                                        <p:tgtEl>
                                          <p:spTgt spid="308"/>
                                        </p:tgtEl>
                                      </p:cBhvr>
                                    </p:animEffect>
                                  </p:childTnLst>
                                </p:cTn>
                              </p:par>
                              <p:par>
                                <p:cTn id="13" presetID="10" presetClass="entr" presetSubtype="0" fill="hold" nodeType="withEffect">
                                  <p:stCondLst>
                                    <p:cond delay="0"/>
                                  </p:stCondLst>
                                  <p:childTnLst>
                                    <p:set>
                                      <p:cBhvr>
                                        <p:cTn id="14" dur="1" fill="hold">
                                          <p:stCondLst>
                                            <p:cond delay="0"/>
                                          </p:stCondLst>
                                        </p:cTn>
                                        <p:tgtEl>
                                          <p:spTgt spid="309"/>
                                        </p:tgtEl>
                                        <p:attrNameLst>
                                          <p:attrName>style.visibility</p:attrName>
                                        </p:attrNameLst>
                                      </p:cBhvr>
                                      <p:to>
                                        <p:strVal val="visible"/>
                                      </p:to>
                                    </p:set>
                                    <p:animEffect transition="in" filter="fade">
                                      <p:cBhvr>
                                        <p:cTn id="15" dur="500"/>
                                        <p:tgtEl>
                                          <p:spTgt spid="30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0"/>
                                        </p:tgtEl>
                                        <p:attrNameLst>
                                          <p:attrName>style.visibility</p:attrName>
                                        </p:attrNameLst>
                                      </p:cBhvr>
                                      <p:to>
                                        <p:strVal val="visible"/>
                                      </p:to>
                                    </p:set>
                                    <p:animEffect transition="in" filter="fade">
                                      <p:cBhvr>
                                        <p:cTn id="20"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29</a:t>
            </a:fld>
            <a:endParaRPr/>
          </a:p>
        </p:txBody>
      </p:sp>
      <p:pic>
        <p:nvPicPr>
          <p:cNvPr id="316" name="Google Shape;316;p16" descr="Imagen que contiene Gráfico de burbujas&#10;&#10;Descripción generada automáticamente"/>
          <p:cNvPicPr preferRelativeResize="0"/>
          <p:nvPr/>
        </p:nvPicPr>
        <p:blipFill rotWithShape="1">
          <a:blip r:embed="rId3">
            <a:alphaModFix/>
          </a:blip>
          <a:srcRect/>
          <a:stretch/>
        </p:blipFill>
        <p:spPr>
          <a:xfrm>
            <a:off x="3414712" y="0"/>
            <a:ext cx="2314575" cy="5143500"/>
          </a:xfrm>
          <a:prstGeom prst="rect">
            <a:avLst/>
          </a:prstGeom>
          <a:noFill/>
          <a:ln>
            <a:noFill/>
          </a:ln>
        </p:spPr>
      </p:pic>
      <p:sp>
        <p:nvSpPr>
          <p:cNvPr id="317" name="Google Shape;317;p16"/>
          <p:cNvSpPr/>
          <p:nvPr/>
        </p:nvSpPr>
        <p:spPr>
          <a:xfrm>
            <a:off x="3637121" y="1293496"/>
            <a:ext cx="144000" cy="144000"/>
          </a:xfrm>
          <a:prstGeom prst="ellipse">
            <a:avLst/>
          </a:prstGeom>
          <a:solidFill>
            <a:srgbClr val="49AD47"/>
          </a:solidFill>
          <a:ln w="25400" cap="flat" cmpd="sng">
            <a:solidFill>
              <a:srgbClr val="49AD4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8" name="Google Shape;318;p16"/>
          <p:cNvSpPr/>
          <p:nvPr/>
        </p:nvSpPr>
        <p:spPr>
          <a:xfrm>
            <a:off x="3503294" y="1170796"/>
            <a:ext cx="2137410" cy="397654"/>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19" name="Google Shape;319;p16"/>
          <p:cNvSpPr/>
          <p:nvPr/>
        </p:nvSpPr>
        <p:spPr>
          <a:xfrm flipH="1">
            <a:off x="5838611" y="1017956"/>
            <a:ext cx="1078230" cy="662940"/>
          </a:xfrm>
          <a:prstGeom prst="rightArrow">
            <a:avLst>
              <a:gd name="adj1" fmla="val 50000"/>
              <a:gd name="adj2" fmla="val 50000"/>
            </a:avLst>
          </a:prstGeom>
          <a:solidFill>
            <a:schemeClr val="accent2"/>
          </a:solidFill>
          <a:ln w="25400" cap="flat" cmpd="sng">
            <a:solidFill>
              <a:srgbClr val="B36A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20" name="Google Shape;320;p16"/>
          <p:cNvPicPr preferRelativeResize="0"/>
          <p:nvPr/>
        </p:nvPicPr>
        <p:blipFill rotWithShape="1">
          <a:blip r:embed="rId4">
            <a:alphaModFix/>
          </a:blip>
          <a:srcRect b="14963"/>
          <a:stretch/>
        </p:blipFill>
        <p:spPr>
          <a:xfrm>
            <a:off x="6507266" y="1170796"/>
            <a:ext cx="1626386" cy="1383030"/>
          </a:xfrm>
          <a:prstGeom prst="rect">
            <a:avLst/>
          </a:prstGeom>
          <a:noFill/>
          <a:ln>
            <a:noFill/>
          </a:ln>
        </p:spPr>
      </p:pic>
    </p:spTree>
    <p:extLst>
      <p:ext uri="{BB962C8B-B14F-4D97-AF65-F5344CB8AC3E}">
        <p14:creationId xmlns:p14="http://schemas.microsoft.com/office/powerpoint/2010/main" val="45598128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500"/>
                                        <p:tgtEl>
                                          <p:spTgt spid="3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8"/>
                                        </p:tgtEl>
                                        <p:attrNameLst>
                                          <p:attrName>style.visibility</p:attrName>
                                        </p:attrNameLst>
                                      </p:cBhvr>
                                      <p:to>
                                        <p:strVal val="visible"/>
                                      </p:to>
                                    </p:set>
                                    <p:animEffect transition="in" filter="fade">
                                      <p:cBhvr>
                                        <p:cTn id="12" dur="500"/>
                                        <p:tgtEl>
                                          <p:spTgt spid="318"/>
                                        </p:tgtEl>
                                      </p:cBhvr>
                                    </p:animEffect>
                                  </p:childTnLst>
                                </p:cTn>
                              </p:par>
                              <p:par>
                                <p:cTn id="13" presetID="10" presetClass="entr" presetSubtype="0" fill="hold" nodeType="withEffect">
                                  <p:stCondLst>
                                    <p:cond delay="0"/>
                                  </p:stCondLst>
                                  <p:childTnLst>
                                    <p:set>
                                      <p:cBhvr>
                                        <p:cTn id="14" dur="1" fill="hold">
                                          <p:stCondLst>
                                            <p:cond delay="0"/>
                                          </p:stCondLst>
                                        </p:cTn>
                                        <p:tgtEl>
                                          <p:spTgt spid="319"/>
                                        </p:tgtEl>
                                        <p:attrNameLst>
                                          <p:attrName>style.visibility</p:attrName>
                                        </p:attrNameLst>
                                      </p:cBhvr>
                                      <p:to>
                                        <p:strVal val="visible"/>
                                      </p:to>
                                    </p:set>
                                    <p:animEffect transition="in" filter="fade">
                                      <p:cBhvr>
                                        <p:cTn id="15" dur="500"/>
                                        <p:tgtEl>
                                          <p:spTgt spid="3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0"/>
                                        </p:tgtEl>
                                        <p:attrNameLst>
                                          <p:attrName>style.visibility</p:attrName>
                                        </p:attrNameLst>
                                      </p:cBhvr>
                                      <p:to>
                                        <p:strVal val="visible"/>
                                      </p:to>
                                    </p:set>
                                    <p:animEffect transition="in" filter="fade">
                                      <p:cBhvr>
                                        <p:cTn id="20"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3"/>
          <p:cNvSpPr txBox="1">
            <a:spLocks noGrp="1"/>
          </p:cNvSpPr>
          <p:nvPr>
            <p:ph type="ctrTitle"/>
          </p:nvPr>
        </p:nvSpPr>
        <p:spPr>
          <a:xfrm>
            <a:off x="996630" y="1281545"/>
            <a:ext cx="4523700" cy="188214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s-CL">
                <a:highlight>
                  <a:schemeClr val="accent1"/>
                </a:highlight>
              </a:rPr>
              <a:t>La Promesa:</a:t>
            </a:r>
            <a:br>
              <a:rPr lang="es-CL" sz="2800">
                <a:highlight>
                  <a:schemeClr val="accent1"/>
                </a:highlight>
              </a:rPr>
            </a:br>
            <a:br>
              <a:rPr lang="es-CL" sz="2800">
                <a:highlight>
                  <a:schemeClr val="accent1"/>
                </a:highlight>
              </a:rPr>
            </a:br>
            <a:r>
              <a:rPr lang="es-CL" sz="2800"/>
              <a:t>Entregas confiables</a:t>
            </a:r>
            <a:endParaRPr sz="2800"/>
          </a:p>
        </p:txBody>
      </p:sp>
      <p:pic>
        <p:nvPicPr>
          <p:cNvPr id="94" name="Google Shape;94;p3" descr="Cronómetro contorno"/>
          <p:cNvPicPr preferRelativeResize="0"/>
          <p:nvPr/>
        </p:nvPicPr>
        <p:blipFill rotWithShape="1">
          <a:blip r:embed="rId3">
            <a:alphaModFix/>
          </a:blip>
          <a:srcRect/>
          <a:stretch/>
        </p:blipFill>
        <p:spPr>
          <a:xfrm>
            <a:off x="1168544" y="3424911"/>
            <a:ext cx="468000" cy="468000"/>
          </a:xfrm>
          <a:prstGeom prst="rect">
            <a:avLst/>
          </a:prstGeom>
          <a:noFill/>
          <a:ln>
            <a:noFill/>
          </a:ln>
        </p:spPr>
      </p:pic>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30</a:t>
            </a:fld>
            <a:endParaRPr/>
          </a:p>
        </p:txBody>
      </p:sp>
      <p:pic>
        <p:nvPicPr>
          <p:cNvPr id="326" name="Google Shape;326;p17" descr="Interfaz de usuario gráfica, Texto, Aplicación, Chat o mensaje de texto&#10;&#10;Descripción generada automáticamente"/>
          <p:cNvPicPr preferRelativeResize="0"/>
          <p:nvPr/>
        </p:nvPicPr>
        <p:blipFill rotWithShape="1">
          <a:blip r:embed="rId3">
            <a:alphaModFix/>
          </a:blip>
          <a:srcRect/>
          <a:stretch/>
        </p:blipFill>
        <p:spPr>
          <a:xfrm>
            <a:off x="3498718" y="-49"/>
            <a:ext cx="2314575" cy="5143500"/>
          </a:xfrm>
          <a:prstGeom prst="rect">
            <a:avLst/>
          </a:prstGeom>
          <a:noFill/>
          <a:ln>
            <a:noFill/>
          </a:ln>
        </p:spPr>
      </p:pic>
      <p:pic>
        <p:nvPicPr>
          <p:cNvPr id="327" name="Google Shape;327;p17" descr="Imagen que contiene Gráfico de burbujas&#10;&#10;Descripción generada automáticamente"/>
          <p:cNvPicPr preferRelativeResize="0"/>
          <p:nvPr/>
        </p:nvPicPr>
        <p:blipFill rotWithShape="1">
          <a:blip r:embed="rId4">
            <a:alphaModFix/>
          </a:blip>
          <a:srcRect/>
          <a:stretch/>
        </p:blipFill>
        <p:spPr>
          <a:xfrm>
            <a:off x="391527" y="0"/>
            <a:ext cx="2314575" cy="5143500"/>
          </a:xfrm>
          <a:prstGeom prst="rect">
            <a:avLst/>
          </a:prstGeom>
          <a:noFill/>
          <a:ln>
            <a:noFill/>
          </a:ln>
        </p:spPr>
      </p:pic>
      <p:sp>
        <p:nvSpPr>
          <p:cNvPr id="328" name="Google Shape;328;p17"/>
          <p:cNvSpPr/>
          <p:nvPr/>
        </p:nvSpPr>
        <p:spPr>
          <a:xfrm>
            <a:off x="613936" y="1293496"/>
            <a:ext cx="144000" cy="144000"/>
          </a:xfrm>
          <a:prstGeom prst="ellipse">
            <a:avLst/>
          </a:prstGeom>
          <a:solidFill>
            <a:srgbClr val="49AD47"/>
          </a:solidFill>
          <a:ln w="25400" cap="flat" cmpd="sng">
            <a:solidFill>
              <a:srgbClr val="49AD4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9" name="Google Shape;329;p17"/>
          <p:cNvSpPr/>
          <p:nvPr/>
        </p:nvSpPr>
        <p:spPr>
          <a:xfrm>
            <a:off x="480109" y="1170796"/>
            <a:ext cx="2137410" cy="397654"/>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30" name="Google Shape;330;p17"/>
          <p:cNvSpPr/>
          <p:nvPr/>
        </p:nvSpPr>
        <p:spPr>
          <a:xfrm>
            <a:off x="2771775" y="129540"/>
            <a:ext cx="605840" cy="4907280"/>
          </a:xfrm>
          <a:prstGeom prst="leftBrace">
            <a:avLst>
              <a:gd name="adj1" fmla="val 76940"/>
              <a:gd name="adj2" fmla="val 24915"/>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pic>
        <p:nvPicPr>
          <p:cNvPr id="331" name="Google Shape;331;p17"/>
          <p:cNvPicPr preferRelativeResize="0"/>
          <p:nvPr/>
        </p:nvPicPr>
        <p:blipFill rotWithShape="1">
          <a:blip r:embed="rId5">
            <a:alphaModFix/>
          </a:blip>
          <a:srcRect b="9375"/>
          <a:stretch/>
        </p:blipFill>
        <p:spPr>
          <a:xfrm>
            <a:off x="7078465" y="3193037"/>
            <a:ext cx="1608946" cy="1458100"/>
          </a:xfrm>
          <a:prstGeom prst="rect">
            <a:avLst/>
          </a:prstGeom>
          <a:noFill/>
          <a:ln>
            <a:noFill/>
          </a:ln>
        </p:spPr>
      </p:pic>
      <p:pic>
        <p:nvPicPr>
          <p:cNvPr id="332" name="Google Shape;332;p17"/>
          <p:cNvPicPr preferRelativeResize="0"/>
          <p:nvPr/>
        </p:nvPicPr>
        <p:blipFill rotWithShape="1">
          <a:blip r:embed="rId6">
            <a:alphaModFix/>
          </a:blip>
          <a:srcRect l="52958" b="15145"/>
          <a:stretch/>
        </p:blipFill>
        <p:spPr>
          <a:xfrm>
            <a:off x="7671870" y="1365496"/>
            <a:ext cx="539527" cy="973184"/>
          </a:xfrm>
          <a:prstGeom prst="rect">
            <a:avLst/>
          </a:prstGeom>
          <a:noFill/>
          <a:ln>
            <a:noFill/>
          </a:ln>
        </p:spPr>
      </p:pic>
      <p:sp>
        <p:nvSpPr>
          <p:cNvPr id="333" name="Google Shape;333;p17"/>
          <p:cNvSpPr/>
          <p:nvPr/>
        </p:nvSpPr>
        <p:spPr>
          <a:xfrm flipH="1">
            <a:off x="5990724" y="3631882"/>
            <a:ext cx="646285" cy="422135"/>
          </a:xfrm>
          <a:prstGeom prst="rightArrow">
            <a:avLst>
              <a:gd name="adj1" fmla="val 50000"/>
              <a:gd name="adj2" fmla="val 50000"/>
            </a:avLst>
          </a:prstGeom>
          <a:solidFill>
            <a:schemeClr val="accent2"/>
          </a:solidFill>
          <a:ln w="25400" cap="flat" cmpd="sng">
            <a:solidFill>
              <a:srgbClr val="B36A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17"/>
          <p:cNvSpPr/>
          <p:nvPr/>
        </p:nvSpPr>
        <p:spPr>
          <a:xfrm>
            <a:off x="5990723" y="1293496"/>
            <a:ext cx="646285" cy="422135"/>
          </a:xfrm>
          <a:prstGeom prst="rightArrow">
            <a:avLst>
              <a:gd name="adj1" fmla="val 50000"/>
              <a:gd name="adj2" fmla="val 50000"/>
            </a:avLst>
          </a:prstGeom>
          <a:solidFill>
            <a:schemeClr val="accent2"/>
          </a:solidFill>
          <a:ln w="25400" cap="flat" cmpd="sng">
            <a:solidFill>
              <a:srgbClr val="B36A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5" name="Google Shape;335;p17"/>
          <p:cNvSpPr/>
          <p:nvPr/>
        </p:nvSpPr>
        <p:spPr>
          <a:xfrm>
            <a:off x="6814234" y="173847"/>
            <a:ext cx="2137410" cy="2093103"/>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36" name="Google Shape;336;p17"/>
          <p:cNvSpPr/>
          <p:nvPr/>
        </p:nvSpPr>
        <p:spPr>
          <a:xfrm>
            <a:off x="6814234" y="3133474"/>
            <a:ext cx="2137410" cy="1418949"/>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37" name="Google Shape;337;p17"/>
          <p:cNvSpPr/>
          <p:nvPr/>
        </p:nvSpPr>
        <p:spPr>
          <a:xfrm>
            <a:off x="3892598" y="2922408"/>
            <a:ext cx="1612852" cy="1131609"/>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338" name="Google Shape;338;p17"/>
          <p:cNvSpPr/>
          <p:nvPr/>
        </p:nvSpPr>
        <p:spPr>
          <a:xfrm rot="5400000">
            <a:off x="7559795" y="2499800"/>
            <a:ext cx="646285" cy="422135"/>
          </a:xfrm>
          <a:prstGeom prst="rightArrow">
            <a:avLst>
              <a:gd name="adj1" fmla="val 50000"/>
              <a:gd name="adj2" fmla="val 50000"/>
            </a:avLst>
          </a:prstGeom>
          <a:solidFill>
            <a:schemeClr val="accent2"/>
          </a:solidFill>
          <a:ln w="25400" cap="flat" cmpd="sng">
            <a:solidFill>
              <a:srgbClr val="B36A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9" name="Google Shape;339;p17"/>
          <p:cNvPicPr preferRelativeResize="0"/>
          <p:nvPr/>
        </p:nvPicPr>
        <p:blipFill rotWithShape="1">
          <a:blip r:embed="rId7">
            <a:alphaModFix/>
          </a:blip>
          <a:srcRect b="29253"/>
          <a:stretch/>
        </p:blipFill>
        <p:spPr>
          <a:xfrm>
            <a:off x="6720597" y="405601"/>
            <a:ext cx="743712" cy="526145"/>
          </a:xfrm>
          <a:prstGeom prst="rect">
            <a:avLst/>
          </a:prstGeom>
          <a:noFill/>
          <a:ln>
            <a:noFill/>
          </a:ln>
        </p:spPr>
      </p:pic>
      <p:pic>
        <p:nvPicPr>
          <p:cNvPr id="340" name="Google Shape;340;p17"/>
          <p:cNvPicPr preferRelativeResize="0"/>
          <p:nvPr/>
        </p:nvPicPr>
        <p:blipFill rotWithShape="1">
          <a:blip r:embed="rId8">
            <a:alphaModFix/>
          </a:blip>
          <a:srcRect b="21341"/>
          <a:stretch/>
        </p:blipFill>
        <p:spPr>
          <a:xfrm>
            <a:off x="7900870" y="416041"/>
            <a:ext cx="642357" cy="505264"/>
          </a:xfrm>
          <a:prstGeom prst="rect">
            <a:avLst/>
          </a:prstGeom>
          <a:noFill/>
          <a:ln>
            <a:noFill/>
          </a:ln>
        </p:spPr>
      </p:pic>
      <p:pic>
        <p:nvPicPr>
          <p:cNvPr id="341" name="Google Shape;341;p17"/>
          <p:cNvPicPr preferRelativeResize="0"/>
          <p:nvPr/>
        </p:nvPicPr>
        <p:blipFill rotWithShape="1">
          <a:blip r:embed="rId9">
            <a:alphaModFix/>
          </a:blip>
          <a:srcRect t="6140" b="16680"/>
          <a:stretch/>
        </p:blipFill>
        <p:spPr>
          <a:xfrm>
            <a:off x="7282107" y="359591"/>
            <a:ext cx="800965" cy="618164"/>
          </a:xfrm>
          <a:prstGeom prst="rect">
            <a:avLst/>
          </a:prstGeom>
          <a:noFill/>
          <a:ln>
            <a:noFill/>
          </a:ln>
        </p:spPr>
      </p:pic>
      <p:pic>
        <p:nvPicPr>
          <p:cNvPr id="342" name="Google Shape;342;p17"/>
          <p:cNvPicPr preferRelativeResize="0"/>
          <p:nvPr/>
        </p:nvPicPr>
        <p:blipFill rotWithShape="1">
          <a:blip r:embed="rId10">
            <a:alphaModFix/>
          </a:blip>
          <a:srcRect b="17422"/>
          <a:stretch/>
        </p:blipFill>
        <p:spPr>
          <a:xfrm flipH="1">
            <a:off x="8361026" y="379350"/>
            <a:ext cx="700730" cy="578647"/>
          </a:xfrm>
          <a:prstGeom prst="rect">
            <a:avLst/>
          </a:prstGeom>
          <a:noFill/>
          <a:ln>
            <a:noFill/>
          </a:ln>
        </p:spPr>
      </p:pic>
      <p:pic>
        <p:nvPicPr>
          <p:cNvPr id="343" name="Google Shape;343;p17"/>
          <p:cNvPicPr preferRelativeResize="0"/>
          <p:nvPr/>
        </p:nvPicPr>
        <p:blipFill rotWithShape="1">
          <a:blip r:embed="rId6">
            <a:alphaModFix/>
          </a:blip>
          <a:srcRect l="24006" r="45349" b="15145"/>
          <a:stretch/>
        </p:blipFill>
        <p:spPr>
          <a:xfrm rot="5400000">
            <a:off x="7707204" y="814050"/>
            <a:ext cx="351466" cy="973184"/>
          </a:xfrm>
          <a:prstGeom prst="rect">
            <a:avLst/>
          </a:prstGeom>
          <a:noFill/>
          <a:ln>
            <a:noFill/>
          </a:ln>
        </p:spPr>
      </p:pic>
    </p:spTree>
    <p:extLst>
      <p:ext uri="{BB962C8B-B14F-4D97-AF65-F5344CB8AC3E}">
        <p14:creationId xmlns:p14="http://schemas.microsoft.com/office/powerpoint/2010/main" val="19150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5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6"/>
                                        </p:tgtEl>
                                        <p:attrNameLst>
                                          <p:attrName>style.visibility</p:attrName>
                                        </p:attrNameLst>
                                      </p:cBhvr>
                                      <p:to>
                                        <p:strVal val="visible"/>
                                      </p:to>
                                    </p:set>
                                    <p:animEffect transition="in" filter="fade">
                                      <p:cBhvr>
                                        <p:cTn id="12" dur="500"/>
                                        <p:tgtEl>
                                          <p:spTgt spid="3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4"/>
                                        </p:tgtEl>
                                        <p:attrNameLst>
                                          <p:attrName>style.visibility</p:attrName>
                                        </p:attrNameLst>
                                      </p:cBhvr>
                                      <p:to>
                                        <p:strVal val="visible"/>
                                      </p:to>
                                    </p:set>
                                    <p:animEffect transition="in" filter="fade">
                                      <p:cBhvr>
                                        <p:cTn id="17" dur="500"/>
                                        <p:tgtEl>
                                          <p:spTgt spid="334"/>
                                        </p:tgtEl>
                                      </p:cBhvr>
                                    </p:animEffect>
                                  </p:childTnLst>
                                </p:cTn>
                              </p:par>
                              <p:par>
                                <p:cTn id="18" presetID="10" presetClass="entr" presetSubtype="0" fill="hold" nodeType="withEffect">
                                  <p:stCondLst>
                                    <p:cond delay="0"/>
                                  </p:stCondLst>
                                  <p:childTnLst>
                                    <p:set>
                                      <p:cBhvr>
                                        <p:cTn id="19" dur="1" fill="hold">
                                          <p:stCondLst>
                                            <p:cond delay="0"/>
                                          </p:stCondLst>
                                        </p:cTn>
                                        <p:tgtEl>
                                          <p:spTgt spid="335"/>
                                        </p:tgtEl>
                                        <p:attrNameLst>
                                          <p:attrName>style.visibility</p:attrName>
                                        </p:attrNameLst>
                                      </p:cBhvr>
                                      <p:to>
                                        <p:strVal val="visible"/>
                                      </p:to>
                                    </p:set>
                                    <p:animEffect transition="in" filter="fade">
                                      <p:cBhvr>
                                        <p:cTn id="20" dur="500"/>
                                        <p:tgtEl>
                                          <p:spTgt spid="3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39"/>
                                        </p:tgtEl>
                                        <p:attrNameLst>
                                          <p:attrName>style.visibility</p:attrName>
                                        </p:attrNameLst>
                                      </p:cBhvr>
                                      <p:to>
                                        <p:strVal val="visible"/>
                                      </p:to>
                                    </p:set>
                                    <p:animEffect transition="in" filter="fade">
                                      <p:cBhvr>
                                        <p:cTn id="25" dur="500"/>
                                        <p:tgtEl>
                                          <p:spTgt spid="339"/>
                                        </p:tgtEl>
                                      </p:cBhvr>
                                    </p:animEffect>
                                  </p:childTnLst>
                                </p:cTn>
                              </p:par>
                              <p:par>
                                <p:cTn id="26" presetID="10" presetClass="entr" presetSubtype="0" fill="hold" nodeType="withEffect">
                                  <p:stCondLst>
                                    <p:cond delay="0"/>
                                  </p:stCondLst>
                                  <p:childTnLst>
                                    <p:set>
                                      <p:cBhvr>
                                        <p:cTn id="27" dur="1" fill="hold">
                                          <p:stCondLst>
                                            <p:cond delay="0"/>
                                          </p:stCondLst>
                                        </p:cTn>
                                        <p:tgtEl>
                                          <p:spTgt spid="341"/>
                                        </p:tgtEl>
                                        <p:attrNameLst>
                                          <p:attrName>style.visibility</p:attrName>
                                        </p:attrNameLst>
                                      </p:cBhvr>
                                      <p:to>
                                        <p:strVal val="visible"/>
                                      </p:to>
                                    </p:set>
                                    <p:animEffect transition="in" filter="fade">
                                      <p:cBhvr>
                                        <p:cTn id="28" dur="500"/>
                                        <p:tgtEl>
                                          <p:spTgt spid="341"/>
                                        </p:tgtEl>
                                      </p:cBhvr>
                                    </p:animEffect>
                                  </p:childTnLst>
                                </p:cTn>
                              </p:par>
                              <p:par>
                                <p:cTn id="29" presetID="10" presetClass="entr" presetSubtype="0" fill="hold" nodeType="withEffect">
                                  <p:stCondLst>
                                    <p:cond delay="0"/>
                                  </p:stCondLst>
                                  <p:childTnLst>
                                    <p:set>
                                      <p:cBhvr>
                                        <p:cTn id="30" dur="1" fill="hold">
                                          <p:stCondLst>
                                            <p:cond delay="0"/>
                                          </p:stCondLst>
                                        </p:cTn>
                                        <p:tgtEl>
                                          <p:spTgt spid="340"/>
                                        </p:tgtEl>
                                        <p:attrNameLst>
                                          <p:attrName>style.visibility</p:attrName>
                                        </p:attrNameLst>
                                      </p:cBhvr>
                                      <p:to>
                                        <p:strVal val="visible"/>
                                      </p:to>
                                    </p:set>
                                    <p:animEffect transition="in" filter="fade">
                                      <p:cBhvr>
                                        <p:cTn id="31" dur="500"/>
                                        <p:tgtEl>
                                          <p:spTgt spid="340"/>
                                        </p:tgtEl>
                                      </p:cBhvr>
                                    </p:animEffect>
                                  </p:childTnLst>
                                </p:cTn>
                              </p:par>
                              <p:par>
                                <p:cTn id="32" presetID="10" presetClass="entr" presetSubtype="0" fill="hold" nodeType="withEffect">
                                  <p:stCondLst>
                                    <p:cond delay="0"/>
                                  </p:stCondLst>
                                  <p:childTnLst>
                                    <p:set>
                                      <p:cBhvr>
                                        <p:cTn id="33" dur="1" fill="hold">
                                          <p:stCondLst>
                                            <p:cond delay="0"/>
                                          </p:stCondLst>
                                        </p:cTn>
                                        <p:tgtEl>
                                          <p:spTgt spid="342"/>
                                        </p:tgtEl>
                                        <p:attrNameLst>
                                          <p:attrName>style.visibility</p:attrName>
                                        </p:attrNameLst>
                                      </p:cBhvr>
                                      <p:to>
                                        <p:strVal val="visible"/>
                                      </p:to>
                                    </p:set>
                                    <p:animEffect transition="in" filter="fade">
                                      <p:cBhvr>
                                        <p:cTn id="34" dur="500"/>
                                        <p:tgtEl>
                                          <p:spTgt spid="3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32"/>
                                        </p:tgtEl>
                                        <p:attrNameLst>
                                          <p:attrName>style.visibility</p:attrName>
                                        </p:attrNameLst>
                                      </p:cBhvr>
                                      <p:to>
                                        <p:strVal val="visible"/>
                                      </p:to>
                                    </p:set>
                                    <p:animEffect transition="in" filter="fade">
                                      <p:cBhvr>
                                        <p:cTn id="39" dur="500"/>
                                        <p:tgtEl>
                                          <p:spTgt spid="332"/>
                                        </p:tgtEl>
                                      </p:cBhvr>
                                    </p:animEffect>
                                  </p:childTnLst>
                                </p:cTn>
                              </p:par>
                              <p:par>
                                <p:cTn id="40" presetID="10" presetClass="entr" presetSubtype="0" fill="hold" nodeType="withEffect">
                                  <p:stCondLst>
                                    <p:cond delay="0"/>
                                  </p:stCondLst>
                                  <p:childTnLst>
                                    <p:set>
                                      <p:cBhvr>
                                        <p:cTn id="41" dur="1" fill="hold">
                                          <p:stCondLst>
                                            <p:cond delay="0"/>
                                          </p:stCondLst>
                                        </p:cTn>
                                        <p:tgtEl>
                                          <p:spTgt spid="343"/>
                                        </p:tgtEl>
                                        <p:attrNameLst>
                                          <p:attrName>style.visibility</p:attrName>
                                        </p:attrNameLst>
                                      </p:cBhvr>
                                      <p:to>
                                        <p:strVal val="visible"/>
                                      </p:to>
                                    </p:set>
                                    <p:animEffect transition="in" filter="fade">
                                      <p:cBhvr>
                                        <p:cTn id="42" dur="500"/>
                                        <p:tgtEl>
                                          <p:spTgt spid="3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36"/>
                                        </p:tgtEl>
                                        <p:attrNameLst>
                                          <p:attrName>style.visibility</p:attrName>
                                        </p:attrNameLst>
                                      </p:cBhvr>
                                      <p:to>
                                        <p:strVal val="visible"/>
                                      </p:to>
                                    </p:set>
                                    <p:animEffect transition="in" filter="fade">
                                      <p:cBhvr>
                                        <p:cTn id="52" dur="500"/>
                                        <p:tgtEl>
                                          <p:spTgt spid="336"/>
                                        </p:tgtEl>
                                      </p:cBhvr>
                                    </p:animEffect>
                                  </p:childTnLst>
                                </p:cTn>
                              </p:par>
                              <p:par>
                                <p:cTn id="53" presetID="10" presetClass="entr" presetSubtype="0" fill="hold" nodeType="withEffect">
                                  <p:stCondLst>
                                    <p:cond delay="0"/>
                                  </p:stCondLst>
                                  <p:childTnLst>
                                    <p:set>
                                      <p:cBhvr>
                                        <p:cTn id="54" dur="1" fill="hold">
                                          <p:stCondLst>
                                            <p:cond delay="0"/>
                                          </p:stCondLst>
                                        </p:cTn>
                                        <p:tgtEl>
                                          <p:spTgt spid="331"/>
                                        </p:tgtEl>
                                        <p:attrNameLst>
                                          <p:attrName>style.visibility</p:attrName>
                                        </p:attrNameLst>
                                      </p:cBhvr>
                                      <p:to>
                                        <p:strVal val="visible"/>
                                      </p:to>
                                    </p:set>
                                    <p:animEffect transition="in" filter="fade">
                                      <p:cBhvr>
                                        <p:cTn id="55" dur="500"/>
                                        <p:tgtEl>
                                          <p:spTgt spid="3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33"/>
                                        </p:tgtEl>
                                        <p:attrNameLst>
                                          <p:attrName>style.visibility</p:attrName>
                                        </p:attrNameLst>
                                      </p:cBhvr>
                                      <p:to>
                                        <p:strVal val="visible"/>
                                      </p:to>
                                    </p:set>
                                    <p:animEffect transition="in" filter="fade">
                                      <p:cBhvr>
                                        <p:cTn id="60" dur="500"/>
                                        <p:tgtEl>
                                          <p:spTgt spid="33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37"/>
                                        </p:tgtEl>
                                        <p:attrNameLst>
                                          <p:attrName>style.visibility</p:attrName>
                                        </p:attrNameLst>
                                      </p:cBhvr>
                                      <p:to>
                                        <p:strVal val="visible"/>
                                      </p:to>
                                    </p:set>
                                    <p:animEffect transition="in" filter="fade">
                                      <p:cBhvr>
                                        <p:cTn id="65" dur="5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8"/>
          <p:cNvSpPr txBox="1">
            <a:spLocks noGrp="1"/>
          </p:cNvSpPr>
          <p:nvPr>
            <p:ph type="ctrTitle"/>
          </p:nvPr>
        </p:nvSpPr>
        <p:spPr>
          <a:xfrm>
            <a:off x="2022225" y="1693523"/>
            <a:ext cx="37878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CL"/>
              <a:t>Cómo implementar</a:t>
            </a:r>
            <a:endParaRPr/>
          </a:p>
        </p:txBody>
      </p:sp>
      <p:sp>
        <p:nvSpPr>
          <p:cNvPr id="349" name="Google Shape;349;p1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31</a:t>
            </a:fld>
            <a:endParaRPr/>
          </a:p>
        </p:txBody>
      </p:sp>
      <p:sp>
        <p:nvSpPr>
          <p:cNvPr id="350" name="Google Shape;350;p18"/>
          <p:cNvSpPr txBox="1"/>
          <p:nvPr/>
        </p:nvSpPr>
        <p:spPr>
          <a:xfrm>
            <a:off x="1123716" y="2290650"/>
            <a:ext cx="543900" cy="56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0" i="0" u="none" strike="noStrike" cap="none" dirty="0">
                <a:solidFill>
                  <a:schemeClr val="dk1"/>
                </a:solidFill>
                <a:latin typeface="Lora"/>
                <a:ea typeface="Lora"/>
                <a:cs typeface="Lora"/>
                <a:sym typeface="Lora"/>
              </a:rPr>
              <a:t>5</a:t>
            </a:r>
            <a:endParaRPr sz="2400" b="0" i="0" u="none" strike="noStrike" cap="none" dirty="0">
              <a:solidFill>
                <a:srgbClr val="000000"/>
              </a:solidFill>
              <a:latin typeface="Lora"/>
              <a:ea typeface="Lora"/>
              <a:cs typeface="Lora"/>
              <a:sym typeface="Lora"/>
            </a:endParaRPr>
          </a:p>
        </p:txBody>
      </p:sp>
    </p:spTree>
    <p:extLst>
      <p:ext uri="{BB962C8B-B14F-4D97-AF65-F5344CB8AC3E}">
        <p14:creationId xmlns:p14="http://schemas.microsoft.com/office/powerpoint/2010/main" val="2117488062"/>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32</a:t>
            </a:fld>
            <a:endParaRPr/>
          </a:p>
        </p:txBody>
      </p:sp>
      <p:pic>
        <p:nvPicPr>
          <p:cNvPr id="356" name="Google Shape;356;p63"/>
          <p:cNvPicPr preferRelativeResize="0"/>
          <p:nvPr/>
        </p:nvPicPr>
        <p:blipFill rotWithShape="1">
          <a:blip r:embed="rId3">
            <a:alphaModFix/>
          </a:blip>
          <a:srcRect/>
          <a:stretch/>
        </p:blipFill>
        <p:spPr>
          <a:xfrm>
            <a:off x="718310" y="399590"/>
            <a:ext cx="3783468" cy="2830796"/>
          </a:xfrm>
          <a:prstGeom prst="rect">
            <a:avLst/>
          </a:prstGeom>
          <a:noFill/>
          <a:ln>
            <a:noFill/>
          </a:ln>
        </p:spPr>
      </p:pic>
      <p:pic>
        <p:nvPicPr>
          <p:cNvPr id="357" name="Google Shape;357;p63"/>
          <p:cNvPicPr preferRelativeResize="0"/>
          <p:nvPr/>
        </p:nvPicPr>
        <p:blipFill rotWithShape="1">
          <a:blip r:embed="rId4">
            <a:alphaModFix/>
          </a:blip>
          <a:srcRect/>
          <a:stretch/>
        </p:blipFill>
        <p:spPr>
          <a:xfrm>
            <a:off x="4732909" y="1724764"/>
            <a:ext cx="4359018" cy="3292125"/>
          </a:xfrm>
          <a:prstGeom prst="rect">
            <a:avLst/>
          </a:prstGeom>
          <a:noFill/>
          <a:ln>
            <a:noFill/>
          </a:ln>
        </p:spPr>
      </p:pic>
    </p:spTree>
    <p:extLst>
      <p:ext uri="{BB962C8B-B14F-4D97-AF65-F5344CB8AC3E}">
        <p14:creationId xmlns:p14="http://schemas.microsoft.com/office/powerpoint/2010/main" val="3285619016"/>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9"/>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endParaRPr/>
          </a:p>
        </p:txBody>
      </p:sp>
      <p:sp>
        <p:nvSpPr>
          <p:cNvPr id="363" name="Google Shape;363;p1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33</a:t>
            </a:fld>
            <a:endParaRPr/>
          </a:p>
        </p:txBody>
      </p:sp>
      <p:pic>
        <p:nvPicPr>
          <p:cNvPr id="364" name="Google Shape;364;p19"/>
          <p:cNvPicPr preferRelativeResize="0"/>
          <p:nvPr/>
        </p:nvPicPr>
        <p:blipFill rotWithShape="1">
          <a:blip r:embed="rId3">
            <a:alphaModFix/>
          </a:blip>
          <a:srcRect/>
          <a:stretch/>
        </p:blipFill>
        <p:spPr>
          <a:xfrm>
            <a:off x="1307147" y="773274"/>
            <a:ext cx="4968671" cy="3596952"/>
          </a:xfrm>
          <a:prstGeom prst="rect">
            <a:avLst/>
          </a:prstGeom>
          <a:noFill/>
          <a:ln>
            <a:noFill/>
          </a:ln>
        </p:spPr>
      </p:pic>
      <p:sp>
        <p:nvSpPr>
          <p:cNvPr id="365" name="Google Shape;365;p19"/>
          <p:cNvSpPr txBox="1"/>
          <p:nvPr/>
        </p:nvSpPr>
        <p:spPr>
          <a:xfrm flipH="1">
            <a:off x="1674103" y="4608220"/>
            <a:ext cx="37621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1400" b="0" i="0" u="none" strike="noStrike" cap="none">
                <a:solidFill>
                  <a:srgbClr val="000000"/>
                </a:solidFill>
                <a:latin typeface="Arial"/>
                <a:ea typeface="Arial"/>
                <a:cs typeface="Arial"/>
                <a:sym typeface="Arial"/>
              </a:rPr>
              <a:t>Fuente: La Tercera, 2021.</a:t>
            </a:r>
            <a:endParaRPr sz="1400" b="0" i="0" u="none" strike="noStrike" cap="none">
              <a:solidFill>
                <a:srgbClr val="000000"/>
              </a:solidFill>
              <a:latin typeface="Arial"/>
              <a:ea typeface="Arial"/>
              <a:cs typeface="Arial"/>
              <a:sym typeface="Arial"/>
            </a:endParaRPr>
          </a:p>
        </p:txBody>
      </p:sp>
      <p:sp>
        <p:nvSpPr>
          <p:cNvPr id="366" name="Google Shape;366;p19"/>
          <p:cNvSpPr txBox="1"/>
          <p:nvPr/>
        </p:nvSpPr>
        <p:spPr>
          <a:xfrm flipH="1">
            <a:off x="1307147" y="133090"/>
            <a:ext cx="376219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1600" b="1" i="0" u="none" strike="noStrike" cap="none">
                <a:solidFill>
                  <a:srgbClr val="000000"/>
                </a:solidFill>
                <a:latin typeface="Arial"/>
                <a:ea typeface="Arial"/>
                <a:cs typeface="Arial"/>
                <a:sym typeface="Arial"/>
              </a:rPr>
              <a:t>VENTAS POR DELIVERY</a:t>
            </a:r>
            <a:endParaRPr sz="16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72832397"/>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0"/>
          <p:cNvSpPr txBox="1">
            <a:spLocks noGrp="1"/>
          </p:cNvSpPr>
          <p:nvPr>
            <p:ph type="subTitle" idx="1"/>
          </p:nvPr>
        </p:nvSpPr>
        <p:spPr>
          <a:xfrm>
            <a:off x="2022300" y="2815923"/>
            <a:ext cx="5591400" cy="7848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000000"/>
              </a:buClr>
              <a:buSzPts val="1400"/>
              <a:buNone/>
            </a:pPr>
            <a:r>
              <a:rPr lang="es-CL" sz="5400"/>
              <a:t>EL REPARTIDOR</a:t>
            </a:r>
            <a:endParaRPr sz="5400"/>
          </a:p>
        </p:txBody>
      </p:sp>
      <p:sp>
        <p:nvSpPr>
          <p:cNvPr id="372" name="Google Shape;372;p20"/>
          <p:cNvSpPr txBox="1">
            <a:spLocks noGrp="1"/>
          </p:cNvSpPr>
          <p:nvPr>
            <p:ph type="ctrTitle"/>
          </p:nvPr>
        </p:nvSpPr>
        <p:spPr>
          <a:xfrm>
            <a:off x="2022225" y="1693523"/>
            <a:ext cx="5844120" cy="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CL"/>
              <a:t>Factor crítico y limitante</a:t>
            </a:r>
            <a:endParaRPr/>
          </a:p>
        </p:txBody>
      </p:sp>
      <p:sp>
        <p:nvSpPr>
          <p:cNvPr id="373" name="Google Shape;373;p2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34</a:t>
            </a:fld>
            <a:endParaRPr/>
          </a:p>
        </p:txBody>
      </p:sp>
    </p:spTree>
    <p:extLst>
      <p:ext uri="{BB962C8B-B14F-4D97-AF65-F5344CB8AC3E}">
        <p14:creationId xmlns:p14="http://schemas.microsoft.com/office/powerpoint/2010/main" val="77962201"/>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1"/>
          <p:cNvSpPr txBox="1">
            <a:spLocks noGrp="1"/>
          </p:cNvSpPr>
          <p:nvPr>
            <p:ph type="title"/>
          </p:nvPr>
        </p:nvSpPr>
        <p:spPr>
          <a:xfrm>
            <a:off x="878698" y="1757112"/>
            <a:ext cx="5959002" cy="38154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r>
              <a:rPr lang="es-CL"/>
              <a:t>¿Por qué los incentivos son importantes?</a:t>
            </a:r>
            <a:endParaRPr/>
          </a:p>
        </p:txBody>
      </p:sp>
      <p:sp>
        <p:nvSpPr>
          <p:cNvPr id="379" name="Google Shape;379;p21"/>
          <p:cNvSpPr txBox="1">
            <a:spLocks noGrp="1"/>
          </p:cNvSpPr>
          <p:nvPr>
            <p:ph type="body" idx="1"/>
          </p:nvPr>
        </p:nvSpPr>
        <p:spPr>
          <a:xfrm>
            <a:off x="878698" y="2359635"/>
            <a:ext cx="5959002" cy="1414829"/>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Clr>
                <a:srgbClr val="FFCD00"/>
              </a:buClr>
              <a:buSzPts val="2400"/>
              <a:buFont typeface="Quattrocento Sans"/>
              <a:buChar char="◉"/>
            </a:pPr>
            <a:r>
              <a:rPr lang="es-CL" sz="1600"/>
              <a:t>Retención de repartidores</a:t>
            </a:r>
            <a:endParaRPr/>
          </a:p>
          <a:p>
            <a:pPr marL="457200" lvl="0" indent="-381000" algn="l" rtl="0">
              <a:lnSpc>
                <a:spcPct val="100000"/>
              </a:lnSpc>
              <a:spcBef>
                <a:spcPts val="600"/>
              </a:spcBef>
              <a:spcAft>
                <a:spcPts val="0"/>
              </a:spcAft>
              <a:buClr>
                <a:srgbClr val="FFCD00"/>
              </a:buClr>
              <a:buSzPts val="2400"/>
              <a:buFont typeface="Quattrocento Sans"/>
              <a:buChar char="◉"/>
            </a:pPr>
            <a:r>
              <a:rPr lang="es-CL" sz="1600"/>
              <a:t>Captación de nuevos repartidores</a:t>
            </a:r>
            <a:endParaRPr/>
          </a:p>
          <a:p>
            <a:pPr marL="457200" lvl="0" indent="-381000" algn="l" rtl="0">
              <a:lnSpc>
                <a:spcPct val="100000"/>
              </a:lnSpc>
              <a:spcBef>
                <a:spcPts val="600"/>
              </a:spcBef>
              <a:spcAft>
                <a:spcPts val="0"/>
              </a:spcAft>
              <a:buClr>
                <a:srgbClr val="FFCD00"/>
              </a:buClr>
              <a:buSzPts val="2400"/>
              <a:buFont typeface="Quattrocento Sans"/>
              <a:buChar char="◉"/>
            </a:pPr>
            <a:r>
              <a:rPr lang="es-CL" sz="1600"/>
              <a:t>Incentivos adecuados a cada perfil</a:t>
            </a:r>
            <a:endParaRPr/>
          </a:p>
          <a:p>
            <a:pPr marL="457200" lvl="0" indent="-228600" algn="l" rtl="0">
              <a:lnSpc>
                <a:spcPct val="100000"/>
              </a:lnSpc>
              <a:spcBef>
                <a:spcPts val="600"/>
              </a:spcBef>
              <a:spcAft>
                <a:spcPts val="0"/>
              </a:spcAft>
              <a:buClr>
                <a:srgbClr val="FFCD00"/>
              </a:buClr>
              <a:buSzPts val="2400"/>
              <a:buFont typeface="Quattrocento Sans"/>
              <a:buNone/>
            </a:pPr>
            <a:endParaRPr sz="1600"/>
          </a:p>
        </p:txBody>
      </p:sp>
      <p:sp>
        <p:nvSpPr>
          <p:cNvPr id="380" name="Google Shape;380;p2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35</a:t>
            </a:fld>
            <a:endParaRPr/>
          </a:p>
        </p:txBody>
      </p:sp>
      <p:sp>
        <p:nvSpPr>
          <p:cNvPr id="381" name="Google Shape;381;p21"/>
          <p:cNvSpPr txBox="1"/>
          <p:nvPr/>
        </p:nvSpPr>
        <p:spPr>
          <a:xfrm>
            <a:off x="1504317" y="553152"/>
            <a:ext cx="7038909" cy="12039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3200" b="1" i="0" u="none" strike="noStrike" cap="none">
                <a:solidFill>
                  <a:schemeClr val="dk1"/>
                </a:solidFill>
                <a:latin typeface="Lora"/>
                <a:ea typeface="Lora"/>
                <a:cs typeface="Lora"/>
                <a:sym typeface="Lora"/>
              </a:rPr>
              <a:t>¿Cómo </a:t>
            </a:r>
            <a:r>
              <a:rPr lang="es-CL" sz="5400" b="1" i="0" u="none" strike="noStrike" cap="none">
                <a:solidFill>
                  <a:schemeClr val="dk1"/>
                </a:solidFill>
                <a:latin typeface="Impact"/>
                <a:ea typeface="Impact"/>
                <a:cs typeface="Impact"/>
                <a:sym typeface="Impact"/>
              </a:rPr>
              <a:t>M</a:t>
            </a:r>
            <a:r>
              <a:rPr lang="es-CL" sz="5400" b="1" i="0" u="none" strike="noStrike" cap="none">
                <a:solidFill>
                  <a:schemeClr val="dk1"/>
                </a:solidFill>
                <a:latin typeface="Lora"/>
                <a:ea typeface="Lora"/>
                <a:cs typeface="Lora"/>
                <a:sym typeface="Lora"/>
              </a:rPr>
              <a:t>O</a:t>
            </a:r>
            <a:r>
              <a:rPr lang="es-CL" sz="5400" b="1" i="0" u="none" strike="noStrike" cap="none">
                <a:solidFill>
                  <a:schemeClr val="dk1"/>
                </a:solidFill>
                <a:latin typeface="Schoolbell"/>
                <a:ea typeface="Schoolbell"/>
                <a:cs typeface="Schoolbell"/>
                <a:sym typeface="Schoolbell"/>
              </a:rPr>
              <a:t>T</a:t>
            </a:r>
            <a:r>
              <a:rPr lang="es-CL" sz="5400" b="1" i="0" u="none" strike="noStrike" cap="none">
                <a:solidFill>
                  <a:schemeClr val="dk1"/>
                </a:solidFill>
                <a:latin typeface="Overlock"/>
                <a:ea typeface="Overlock"/>
                <a:cs typeface="Overlock"/>
                <a:sym typeface="Overlock"/>
              </a:rPr>
              <a:t>I</a:t>
            </a:r>
            <a:r>
              <a:rPr lang="es-CL" sz="5400" b="1" i="0" u="none" strike="noStrike" cap="none">
                <a:solidFill>
                  <a:schemeClr val="dk1"/>
                </a:solidFill>
                <a:latin typeface="Arial"/>
                <a:ea typeface="Arial"/>
                <a:cs typeface="Arial"/>
                <a:sym typeface="Arial"/>
              </a:rPr>
              <a:t>V</a:t>
            </a:r>
            <a:r>
              <a:rPr lang="es-CL" sz="5400" b="1" i="0" u="none" strike="noStrike" cap="none">
                <a:solidFill>
                  <a:schemeClr val="dk1"/>
                </a:solidFill>
                <a:latin typeface="Dancing Script"/>
                <a:ea typeface="Dancing Script"/>
                <a:cs typeface="Dancing Script"/>
                <a:sym typeface="Dancing Script"/>
              </a:rPr>
              <a:t>A</a:t>
            </a:r>
            <a:r>
              <a:rPr lang="es-CL" sz="5400" b="1" i="0" u="none" strike="noStrike" cap="none">
                <a:solidFill>
                  <a:schemeClr val="dk1"/>
                </a:solidFill>
                <a:latin typeface="Arial"/>
                <a:ea typeface="Arial"/>
                <a:cs typeface="Arial"/>
                <a:sym typeface="Arial"/>
              </a:rPr>
              <a:t>R</a:t>
            </a:r>
            <a:r>
              <a:rPr lang="es-CL" sz="5400" b="1" i="0" u="none" strike="noStrike" cap="none">
                <a:solidFill>
                  <a:schemeClr val="dk1"/>
                </a:solidFill>
                <a:latin typeface="Lora"/>
                <a:ea typeface="Lora"/>
                <a:cs typeface="Lora"/>
                <a:sym typeface="Lora"/>
              </a:rPr>
              <a:t>?</a:t>
            </a:r>
            <a:endParaRPr sz="3200" b="1" i="0" u="none" strike="noStrike" cap="none">
              <a:solidFill>
                <a:schemeClr val="dk1"/>
              </a:solidFill>
              <a:latin typeface="Lora"/>
              <a:ea typeface="Lora"/>
              <a:cs typeface="Lora"/>
              <a:sym typeface="Lora"/>
            </a:endParaRPr>
          </a:p>
        </p:txBody>
      </p:sp>
    </p:spTree>
    <p:extLst>
      <p:ext uri="{BB962C8B-B14F-4D97-AF65-F5344CB8AC3E}">
        <p14:creationId xmlns:p14="http://schemas.microsoft.com/office/powerpoint/2010/main" val="3324061011"/>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613173" y="4605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t>Incentivos para repartidores</a:t>
            </a:r>
            <a:endParaRPr/>
          </a:p>
        </p:txBody>
      </p:sp>
      <p:sp>
        <p:nvSpPr>
          <p:cNvPr id="387" name="Google Shape;387;p22"/>
          <p:cNvSpPr txBox="1">
            <a:spLocks noGrp="1"/>
          </p:cNvSpPr>
          <p:nvPr>
            <p:ph type="body" idx="1"/>
          </p:nvPr>
        </p:nvSpPr>
        <p:spPr>
          <a:xfrm>
            <a:off x="304012" y="2139590"/>
            <a:ext cx="4856711" cy="891709"/>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s-CL"/>
              <a:t>Programa de puntos canjeables en variadas categorías como:</a:t>
            </a:r>
            <a:endParaRPr/>
          </a:p>
        </p:txBody>
      </p:sp>
      <p:sp>
        <p:nvSpPr>
          <p:cNvPr id="388" name="Google Shape;388;p22"/>
          <p:cNvSpPr txBox="1">
            <a:spLocks noGrp="1"/>
          </p:cNvSpPr>
          <p:nvPr>
            <p:ph type="body" idx="2"/>
          </p:nvPr>
        </p:nvSpPr>
        <p:spPr>
          <a:xfrm>
            <a:off x="5498973" y="125092"/>
            <a:ext cx="3306824" cy="77102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s-CL"/>
              <a:t>Mayor pago para entregas en horas punta</a:t>
            </a:r>
            <a:endParaRPr/>
          </a:p>
        </p:txBody>
      </p:sp>
      <p:sp>
        <p:nvSpPr>
          <p:cNvPr id="389" name="Google Shape;389;p22"/>
          <p:cNvSpPr txBox="1">
            <a:spLocks noGrp="1"/>
          </p:cNvSpPr>
          <p:nvPr>
            <p:ph type="body" idx="3"/>
          </p:nvPr>
        </p:nvSpPr>
        <p:spPr>
          <a:xfrm>
            <a:off x="5259650" y="1147679"/>
            <a:ext cx="3696460" cy="266411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s-CL"/>
              <a:t>Creación de “niveles” o “categorías” de repartidores, que ofrecen flexibilidad horaria para el repartidor</a:t>
            </a:r>
            <a:endParaRPr/>
          </a:p>
          <a:p>
            <a:pPr marL="457200" lvl="0" indent="-342900" algn="l" rtl="0">
              <a:lnSpc>
                <a:spcPct val="100000"/>
              </a:lnSpc>
              <a:spcBef>
                <a:spcPts val="600"/>
              </a:spcBef>
              <a:spcAft>
                <a:spcPts val="0"/>
              </a:spcAft>
              <a:buSzPts val="1800"/>
              <a:buChar char="◉"/>
            </a:pPr>
            <a:r>
              <a:rPr lang="es-CL"/>
              <a:t>Alianzas con el picker para disminuir tiempo</a:t>
            </a:r>
            <a:endParaRPr/>
          </a:p>
        </p:txBody>
      </p:sp>
      <p:sp>
        <p:nvSpPr>
          <p:cNvPr id="390" name="Google Shape;390;p2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36</a:t>
            </a:fld>
            <a:endParaRPr/>
          </a:p>
        </p:txBody>
      </p:sp>
      <p:cxnSp>
        <p:nvCxnSpPr>
          <p:cNvPr id="391" name="Google Shape;391;p22"/>
          <p:cNvCxnSpPr>
            <a:endCxn id="388" idx="1"/>
          </p:cNvCxnSpPr>
          <p:nvPr/>
        </p:nvCxnSpPr>
        <p:spPr>
          <a:xfrm rot="10800000" flipH="1">
            <a:off x="4116873" y="510602"/>
            <a:ext cx="1382100" cy="327900"/>
          </a:xfrm>
          <a:prstGeom prst="curvedConnector3">
            <a:avLst>
              <a:gd name="adj1" fmla="val 50000"/>
            </a:avLst>
          </a:prstGeom>
          <a:noFill/>
          <a:ln w="9525" cap="flat" cmpd="sng">
            <a:solidFill>
              <a:srgbClr val="FFCB00"/>
            </a:solidFill>
            <a:prstDash val="solid"/>
            <a:round/>
            <a:headEnd type="none" w="sm" len="sm"/>
            <a:tailEnd type="triangle" w="med" len="med"/>
          </a:ln>
        </p:spPr>
      </p:cxnSp>
      <p:cxnSp>
        <p:nvCxnSpPr>
          <p:cNvPr id="392" name="Google Shape;392;p22"/>
          <p:cNvCxnSpPr/>
          <p:nvPr/>
        </p:nvCxnSpPr>
        <p:spPr>
          <a:xfrm>
            <a:off x="3229232" y="1005016"/>
            <a:ext cx="2183100" cy="420000"/>
          </a:xfrm>
          <a:prstGeom prst="curvedConnector3">
            <a:avLst>
              <a:gd name="adj1" fmla="val 50000"/>
            </a:avLst>
          </a:prstGeom>
          <a:noFill/>
          <a:ln w="9525" cap="flat" cmpd="sng">
            <a:solidFill>
              <a:srgbClr val="FFCB00"/>
            </a:solidFill>
            <a:prstDash val="solid"/>
            <a:round/>
            <a:headEnd type="none" w="sm" len="sm"/>
            <a:tailEnd type="triangle" w="med" len="med"/>
          </a:ln>
        </p:spPr>
      </p:cxnSp>
      <p:cxnSp>
        <p:nvCxnSpPr>
          <p:cNvPr id="393" name="Google Shape;393;p22"/>
          <p:cNvCxnSpPr/>
          <p:nvPr/>
        </p:nvCxnSpPr>
        <p:spPr>
          <a:xfrm>
            <a:off x="2652584" y="1090014"/>
            <a:ext cx="2718600" cy="1481700"/>
          </a:xfrm>
          <a:prstGeom prst="curvedConnector3">
            <a:avLst>
              <a:gd name="adj1" fmla="val 50000"/>
            </a:avLst>
          </a:prstGeom>
          <a:noFill/>
          <a:ln w="9525" cap="flat" cmpd="sng">
            <a:solidFill>
              <a:srgbClr val="FFCB00"/>
            </a:solidFill>
            <a:prstDash val="solid"/>
            <a:round/>
            <a:headEnd type="none" w="sm" len="sm"/>
            <a:tailEnd type="triangle" w="med" len="med"/>
          </a:ln>
        </p:spPr>
      </p:cxnSp>
      <p:cxnSp>
        <p:nvCxnSpPr>
          <p:cNvPr id="394" name="Google Shape;394;p22"/>
          <p:cNvCxnSpPr/>
          <p:nvPr/>
        </p:nvCxnSpPr>
        <p:spPr>
          <a:xfrm rot="5400000">
            <a:off x="466638" y="1683446"/>
            <a:ext cx="714300" cy="197700"/>
          </a:xfrm>
          <a:prstGeom prst="curvedConnector3">
            <a:avLst>
              <a:gd name="adj1" fmla="val 50000"/>
            </a:avLst>
          </a:prstGeom>
          <a:noFill/>
          <a:ln w="9525" cap="flat" cmpd="sng">
            <a:solidFill>
              <a:srgbClr val="FFCB00"/>
            </a:solidFill>
            <a:prstDash val="solid"/>
            <a:round/>
            <a:headEnd type="none" w="sm" len="sm"/>
            <a:tailEnd type="triangle" w="med" len="med"/>
          </a:ln>
        </p:spPr>
      </p:cxnSp>
      <p:sp>
        <p:nvSpPr>
          <p:cNvPr id="395" name="Google Shape;395;p22"/>
          <p:cNvSpPr/>
          <p:nvPr/>
        </p:nvSpPr>
        <p:spPr>
          <a:xfrm>
            <a:off x="2265405" y="3031299"/>
            <a:ext cx="486033" cy="254895"/>
          </a:xfrm>
          <a:prstGeom prst="downArrow">
            <a:avLst>
              <a:gd name="adj1" fmla="val 50000"/>
              <a:gd name="adj2" fmla="val 50000"/>
            </a:avLst>
          </a:prstGeom>
          <a:solidFill>
            <a:schemeClr val="accent1"/>
          </a:solidFill>
          <a:ln w="25400" cap="flat" cmpd="sng">
            <a:solidFill>
              <a:srgbClr val="BA9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96" name="Google Shape;396;p22"/>
          <p:cNvPicPr preferRelativeResize="0"/>
          <p:nvPr/>
        </p:nvPicPr>
        <p:blipFill rotWithShape="1">
          <a:blip r:embed="rId3">
            <a:alphaModFix/>
          </a:blip>
          <a:srcRect/>
          <a:stretch/>
        </p:blipFill>
        <p:spPr>
          <a:xfrm>
            <a:off x="297863" y="3079380"/>
            <a:ext cx="1042423" cy="975530"/>
          </a:xfrm>
          <a:prstGeom prst="rect">
            <a:avLst/>
          </a:prstGeom>
          <a:noFill/>
          <a:ln>
            <a:noFill/>
          </a:ln>
        </p:spPr>
      </p:pic>
      <p:pic>
        <p:nvPicPr>
          <p:cNvPr id="397" name="Google Shape;397;p22"/>
          <p:cNvPicPr preferRelativeResize="0"/>
          <p:nvPr/>
        </p:nvPicPr>
        <p:blipFill rotWithShape="1">
          <a:blip r:embed="rId4">
            <a:alphaModFix/>
          </a:blip>
          <a:srcRect/>
          <a:stretch/>
        </p:blipFill>
        <p:spPr>
          <a:xfrm>
            <a:off x="1510959" y="4177903"/>
            <a:ext cx="754446" cy="723963"/>
          </a:xfrm>
          <a:prstGeom prst="rect">
            <a:avLst/>
          </a:prstGeom>
          <a:noFill/>
          <a:ln>
            <a:noFill/>
          </a:ln>
        </p:spPr>
      </p:pic>
      <p:pic>
        <p:nvPicPr>
          <p:cNvPr id="398" name="Google Shape;398;p22"/>
          <p:cNvPicPr preferRelativeResize="0"/>
          <p:nvPr/>
        </p:nvPicPr>
        <p:blipFill rotWithShape="1">
          <a:blip r:embed="rId5">
            <a:alphaModFix/>
          </a:blip>
          <a:srcRect/>
          <a:stretch/>
        </p:blipFill>
        <p:spPr>
          <a:xfrm>
            <a:off x="2411322" y="3499228"/>
            <a:ext cx="1062815" cy="975530"/>
          </a:xfrm>
          <a:prstGeom prst="rect">
            <a:avLst/>
          </a:prstGeom>
          <a:noFill/>
          <a:ln>
            <a:noFill/>
          </a:ln>
        </p:spPr>
      </p:pic>
      <p:pic>
        <p:nvPicPr>
          <p:cNvPr id="399" name="Google Shape;399;p22"/>
          <p:cNvPicPr preferRelativeResize="0"/>
          <p:nvPr/>
        </p:nvPicPr>
        <p:blipFill rotWithShape="1">
          <a:blip r:embed="rId6">
            <a:alphaModFix/>
          </a:blip>
          <a:srcRect/>
          <a:stretch/>
        </p:blipFill>
        <p:spPr>
          <a:xfrm>
            <a:off x="3805340" y="3286194"/>
            <a:ext cx="1693633" cy="1071187"/>
          </a:xfrm>
          <a:prstGeom prst="rect">
            <a:avLst/>
          </a:prstGeom>
          <a:noFill/>
          <a:ln>
            <a:noFill/>
          </a:ln>
        </p:spPr>
      </p:pic>
    </p:spTree>
    <p:extLst>
      <p:ext uri="{BB962C8B-B14F-4D97-AF65-F5344CB8AC3E}">
        <p14:creationId xmlns:p14="http://schemas.microsoft.com/office/powerpoint/2010/main" val="873368361"/>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37</a:t>
            </a:fld>
            <a:endParaRPr/>
          </a:p>
        </p:txBody>
      </p:sp>
      <p:sp>
        <p:nvSpPr>
          <p:cNvPr id="405" name="Google Shape;405;p64"/>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06" name="Google Shape;406;p64"/>
          <p:cNvPicPr preferRelativeResize="0"/>
          <p:nvPr/>
        </p:nvPicPr>
        <p:blipFill>
          <a:blip r:embed="rId3">
            <a:alphaModFix/>
          </a:blip>
          <a:stretch>
            <a:fillRect/>
          </a:stretch>
        </p:blipFill>
        <p:spPr>
          <a:xfrm>
            <a:off x="609600" y="152400"/>
            <a:ext cx="2220952" cy="4838700"/>
          </a:xfrm>
          <a:prstGeom prst="rect">
            <a:avLst/>
          </a:prstGeom>
          <a:noFill/>
          <a:ln>
            <a:noFill/>
          </a:ln>
        </p:spPr>
      </p:pic>
      <p:pic>
        <p:nvPicPr>
          <p:cNvPr id="408" name="Google Shape;408;p64"/>
          <p:cNvPicPr preferRelativeResize="0"/>
          <p:nvPr/>
        </p:nvPicPr>
        <p:blipFill>
          <a:blip r:embed="rId4">
            <a:alphaModFix/>
          </a:blip>
          <a:stretch>
            <a:fillRect/>
          </a:stretch>
        </p:blipFill>
        <p:spPr>
          <a:xfrm>
            <a:off x="6259552" y="152400"/>
            <a:ext cx="2235359" cy="4838701"/>
          </a:xfrm>
          <a:prstGeom prst="rect">
            <a:avLst/>
          </a:prstGeom>
          <a:noFill/>
          <a:ln>
            <a:noFill/>
          </a:ln>
        </p:spPr>
      </p:pic>
      <p:pic>
        <p:nvPicPr>
          <p:cNvPr id="3" name="Imagen 2">
            <a:extLst>
              <a:ext uri="{FF2B5EF4-FFF2-40B4-BE49-F238E27FC236}">
                <a16:creationId xmlns:a16="http://schemas.microsoft.com/office/drawing/2014/main" id="{F06021BF-C667-2B44-E35A-3A1255C9C9F4}"/>
              </a:ext>
            </a:extLst>
          </p:cNvPr>
          <p:cNvPicPr>
            <a:picLocks noChangeAspect="1"/>
          </p:cNvPicPr>
          <p:nvPr/>
        </p:nvPicPr>
        <p:blipFill>
          <a:blip r:embed="rId5"/>
          <a:stretch>
            <a:fillRect/>
          </a:stretch>
        </p:blipFill>
        <p:spPr>
          <a:xfrm>
            <a:off x="3411846" y="152398"/>
            <a:ext cx="2237424" cy="4838701"/>
          </a:xfrm>
          <a:prstGeom prst="rect">
            <a:avLst/>
          </a:prstGeom>
        </p:spPr>
      </p:pic>
    </p:spTree>
    <p:extLst>
      <p:ext uri="{BB962C8B-B14F-4D97-AF65-F5344CB8AC3E}">
        <p14:creationId xmlns:p14="http://schemas.microsoft.com/office/powerpoint/2010/main" val="3037142287"/>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8"/>
          <p:cNvSpPr txBox="1">
            <a:spLocks noGrp="1"/>
          </p:cNvSpPr>
          <p:nvPr>
            <p:ph type="ctrTitle"/>
          </p:nvPr>
        </p:nvSpPr>
        <p:spPr>
          <a:xfrm>
            <a:off x="2022225" y="1693523"/>
            <a:ext cx="37878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CL" dirty="0"/>
              <a:t>Conclusiones</a:t>
            </a:r>
            <a:endParaRPr dirty="0"/>
          </a:p>
        </p:txBody>
      </p:sp>
      <p:sp>
        <p:nvSpPr>
          <p:cNvPr id="349" name="Google Shape;349;p1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38</a:t>
            </a:fld>
            <a:endParaRPr/>
          </a:p>
        </p:txBody>
      </p:sp>
      <p:sp>
        <p:nvSpPr>
          <p:cNvPr id="350" name="Google Shape;350;p18"/>
          <p:cNvSpPr txBox="1"/>
          <p:nvPr/>
        </p:nvSpPr>
        <p:spPr>
          <a:xfrm>
            <a:off x="1123716" y="2290650"/>
            <a:ext cx="543900" cy="56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0" i="0" u="none" strike="noStrike" cap="none" dirty="0">
                <a:solidFill>
                  <a:schemeClr val="dk1"/>
                </a:solidFill>
                <a:latin typeface="Lora"/>
                <a:ea typeface="Lora"/>
                <a:cs typeface="Lora"/>
                <a:sym typeface="Lora"/>
              </a:rPr>
              <a:t>6</a:t>
            </a:r>
            <a:endParaRPr sz="2400" b="0" i="0" u="none" strike="noStrike" cap="none" dirty="0">
              <a:solidFill>
                <a:srgbClr val="000000"/>
              </a:solidFill>
              <a:latin typeface="Lora"/>
              <a:ea typeface="Lora"/>
              <a:cs typeface="Lora"/>
              <a:sym typeface="Lora"/>
            </a:endParaRPr>
          </a:p>
        </p:txBody>
      </p:sp>
    </p:spTree>
    <p:extLst>
      <p:ext uri="{BB962C8B-B14F-4D97-AF65-F5344CB8AC3E}">
        <p14:creationId xmlns:p14="http://schemas.microsoft.com/office/powerpoint/2010/main" val="3006790317"/>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45"/>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r>
              <a:rPr lang="es-CL" dirty="0"/>
              <a:t>Conclusiones</a:t>
            </a:r>
            <a:endParaRPr dirty="0"/>
          </a:p>
        </p:txBody>
      </p:sp>
      <p:sp>
        <p:nvSpPr>
          <p:cNvPr id="779" name="Google Shape;779;p4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39</a:t>
            </a:fld>
            <a:endParaRPr/>
          </a:p>
        </p:txBody>
      </p:sp>
      <p:grpSp>
        <p:nvGrpSpPr>
          <p:cNvPr id="780" name="Google Shape;780;p45"/>
          <p:cNvGrpSpPr/>
          <p:nvPr/>
        </p:nvGrpSpPr>
        <p:grpSpPr>
          <a:xfrm>
            <a:off x="916458" y="1019750"/>
            <a:ext cx="214625" cy="214625"/>
            <a:chOff x="2594050" y="1631825"/>
            <a:chExt cx="439625" cy="439625"/>
          </a:xfrm>
        </p:grpSpPr>
        <p:sp>
          <p:nvSpPr>
            <p:cNvPr id="781" name="Google Shape;781;p4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5" name="Google Shape;785;p45"/>
          <p:cNvSpPr txBox="1"/>
          <p:nvPr/>
        </p:nvSpPr>
        <p:spPr>
          <a:xfrm>
            <a:off x="1202315" y="1693700"/>
            <a:ext cx="7491890" cy="400069"/>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400"/>
              <a:buFont typeface="Arial"/>
              <a:buNone/>
            </a:pPr>
            <a:r>
              <a:rPr lang="es-CL" sz="2000" b="0" i="0" u="none" strike="noStrike" cap="none" dirty="0">
                <a:solidFill>
                  <a:srgbClr val="000000"/>
                </a:solidFill>
                <a:latin typeface="Quattrocento Sans"/>
                <a:ea typeface="Quattrocento Sans"/>
                <a:cs typeface="Quattrocento Sans"/>
                <a:sym typeface="Quattrocento Sans"/>
              </a:rPr>
              <a:t>Independiente de los </a:t>
            </a:r>
            <a:r>
              <a:rPr lang="es-CL" sz="2000" b="0" i="0" u="none" strike="noStrike" cap="none" dirty="0" err="1">
                <a:solidFill>
                  <a:srgbClr val="000000"/>
                </a:solidFill>
                <a:latin typeface="Quattrocento Sans"/>
                <a:ea typeface="Quattrocento Sans"/>
                <a:cs typeface="Quattrocento Sans"/>
                <a:sym typeface="Quattrocento Sans"/>
              </a:rPr>
              <a:t>outliers</a:t>
            </a:r>
            <a:r>
              <a:rPr lang="es-CL" sz="2000" b="0" i="0" u="none" strike="noStrike" cap="none" dirty="0">
                <a:solidFill>
                  <a:srgbClr val="000000"/>
                </a:solidFill>
                <a:latin typeface="Quattrocento Sans"/>
                <a:ea typeface="Quattrocento Sans"/>
                <a:cs typeface="Quattrocento Sans"/>
                <a:sym typeface="Quattrocento Sans"/>
              </a:rPr>
              <a:t>, se sugiere utilizar </a:t>
            </a:r>
            <a:r>
              <a:rPr lang="es-CL" sz="2000" b="0" i="0" u="none" strike="noStrike" cap="none" dirty="0" err="1">
                <a:solidFill>
                  <a:srgbClr val="000000"/>
                </a:solidFill>
                <a:latin typeface="Quattrocento Sans"/>
                <a:ea typeface="Quattrocento Sans"/>
                <a:cs typeface="Quattrocento Sans"/>
                <a:sym typeface="Quattrocento Sans"/>
              </a:rPr>
              <a:t>Elastic</a:t>
            </a:r>
            <a:r>
              <a:rPr lang="es-CL" sz="2000" b="0" i="0" u="none" strike="noStrike" cap="none" dirty="0">
                <a:solidFill>
                  <a:srgbClr val="000000"/>
                </a:solidFill>
                <a:latin typeface="Quattrocento Sans"/>
                <a:ea typeface="Quattrocento Sans"/>
                <a:cs typeface="Quattrocento Sans"/>
                <a:sym typeface="Quattrocento Sans"/>
              </a:rPr>
              <a:t> Net.</a:t>
            </a:r>
            <a:endParaRPr sz="2000" b="0" i="0" u="none" strike="noStrike" cap="none" dirty="0">
              <a:solidFill>
                <a:srgbClr val="000000"/>
              </a:solidFill>
              <a:latin typeface="Quattrocento Sans"/>
              <a:ea typeface="Quattrocento Sans"/>
              <a:cs typeface="Quattrocento Sans"/>
              <a:sym typeface="Quattrocento Sans"/>
            </a:endParaRPr>
          </a:p>
        </p:txBody>
      </p:sp>
      <p:grpSp>
        <p:nvGrpSpPr>
          <p:cNvPr id="791" name="Google Shape;791;p45"/>
          <p:cNvGrpSpPr/>
          <p:nvPr/>
        </p:nvGrpSpPr>
        <p:grpSpPr>
          <a:xfrm>
            <a:off x="509255" y="1605735"/>
            <a:ext cx="576000" cy="576000"/>
            <a:chOff x="1059083" y="2711372"/>
            <a:chExt cx="720000" cy="720000"/>
          </a:xfrm>
        </p:grpSpPr>
        <p:sp>
          <p:nvSpPr>
            <p:cNvPr id="792" name="Google Shape;792;p45"/>
            <p:cNvSpPr/>
            <p:nvPr/>
          </p:nvSpPr>
          <p:spPr>
            <a:xfrm>
              <a:off x="1059083" y="2711372"/>
              <a:ext cx="720000" cy="720000"/>
            </a:xfrm>
            <a:prstGeom prst="ellipse">
              <a:avLst/>
            </a:prstGeom>
            <a:solidFill>
              <a:schemeClr val="accen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3" name="Google Shape;793;p45"/>
            <p:cNvSpPr/>
            <p:nvPr/>
          </p:nvSpPr>
          <p:spPr>
            <a:xfrm>
              <a:off x="1131083" y="2783372"/>
              <a:ext cx="576000" cy="576000"/>
            </a:xfrm>
            <a:prstGeom prst="ellipse">
              <a:avLst/>
            </a:prstGeom>
            <a:solidFill>
              <a:schemeClr val="l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 name="Google Shape;785;p45">
            <a:extLst>
              <a:ext uri="{FF2B5EF4-FFF2-40B4-BE49-F238E27FC236}">
                <a16:creationId xmlns:a16="http://schemas.microsoft.com/office/drawing/2014/main" id="{B728E53C-820A-B17A-5B16-E958D97FA66F}"/>
              </a:ext>
            </a:extLst>
          </p:cNvPr>
          <p:cNvSpPr txBox="1"/>
          <p:nvPr/>
        </p:nvSpPr>
        <p:spPr>
          <a:xfrm>
            <a:off x="1202315" y="2542495"/>
            <a:ext cx="7491890" cy="707846"/>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400"/>
              <a:buFont typeface="Arial"/>
              <a:buNone/>
            </a:pPr>
            <a:r>
              <a:rPr lang="es-CL" sz="2000" b="0" i="0" u="none" strike="noStrike" cap="none" dirty="0">
                <a:solidFill>
                  <a:srgbClr val="000000"/>
                </a:solidFill>
                <a:latin typeface="Quattrocento Sans"/>
                <a:ea typeface="Quattrocento Sans"/>
                <a:cs typeface="Quattrocento Sans"/>
                <a:sym typeface="Quattrocento Sans"/>
              </a:rPr>
              <a:t>Fue el mejor al ponderar ítems como error, simpleza e interpretabilidad.</a:t>
            </a:r>
            <a:endParaRPr sz="2000" b="0" i="0" u="none" strike="noStrike" cap="none" dirty="0">
              <a:solidFill>
                <a:srgbClr val="000000"/>
              </a:solidFill>
              <a:latin typeface="Quattrocento Sans"/>
              <a:ea typeface="Quattrocento Sans"/>
              <a:cs typeface="Quattrocento Sans"/>
              <a:sym typeface="Quattrocento Sans"/>
            </a:endParaRPr>
          </a:p>
        </p:txBody>
      </p:sp>
      <p:grpSp>
        <p:nvGrpSpPr>
          <p:cNvPr id="4" name="Google Shape;791;p45">
            <a:extLst>
              <a:ext uri="{FF2B5EF4-FFF2-40B4-BE49-F238E27FC236}">
                <a16:creationId xmlns:a16="http://schemas.microsoft.com/office/drawing/2014/main" id="{9FE4C016-EC19-2D3A-D43D-7CA1474198C0}"/>
              </a:ext>
            </a:extLst>
          </p:cNvPr>
          <p:cNvGrpSpPr/>
          <p:nvPr/>
        </p:nvGrpSpPr>
        <p:grpSpPr>
          <a:xfrm>
            <a:off x="509255" y="2608418"/>
            <a:ext cx="576000" cy="576000"/>
            <a:chOff x="1059083" y="2711372"/>
            <a:chExt cx="720000" cy="720000"/>
          </a:xfrm>
        </p:grpSpPr>
        <p:sp>
          <p:nvSpPr>
            <p:cNvPr id="5" name="Google Shape;792;p45">
              <a:extLst>
                <a:ext uri="{FF2B5EF4-FFF2-40B4-BE49-F238E27FC236}">
                  <a16:creationId xmlns:a16="http://schemas.microsoft.com/office/drawing/2014/main" id="{8C29924A-CCB4-9200-3F18-23261D794EBC}"/>
                </a:ext>
              </a:extLst>
            </p:cNvPr>
            <p:cNvSpPr/>
            <p:nvPr/>
          </p:nvSpPr>
          <p:spPr>
            <a:xfrm>
              <a:off x="1059083" y="2711372"/>
              <a:ext cx="720000" cy="720000"/>
            </a:xfrm>
            <a:prstGeom prst="ellipse">
              <a:avLst/>
            </a:prstGeom>
            <a:solidFill>
              <a:schemeClr val="accen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 name="Google Shape;793;p45">
              <a:extLst>
                <a:ext uri="{FF2B5EF4-FFF2-40B4-BE49-F238E27FC236}">
                  <a16:creationId xmlns:a16="http://schemas.microsoft.com/office/drawing/2014/main" id="{B707F6A7-3523-F186-46E3-6C49AAD38429}"/>
                </a:ext>
              </a:extLst>
            </p:cNvPr>
            <p:cNvSpPr/>
            <p:nvPr/>
          </p:nvSpPr>
          <p:spPr>
            <a:xfrm>
              <a:off x="1131083" y="2783372"/>
              <a:ext cx="576000" cy="576000"/>
            </a:xfrm>
            <a:prstGeom prst="ellipse">
              <a:avLst/>
            </a:prstGeom>
            <a:solidFill>
              <a:schemeClr val="l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7" name="Google Shape;785;p45">
            <a:extLst>
              <a:ext uri="{FF2B5EF4-FFF2-40B4-BE49-F238E27FC236}">
                <a16:creationId xmlns:a16="http://schemas.microsoft.com/office/drawing/2014/main" id="{4915C828-CB79-586C-1D07-34ABBE906D56}"/>
              </a:ext>
            </a:extLst>
          </p:cNvPr>
          <p:cNvSpPr txBox="1"/>
          <p:nvPr/>
        </p:nvSpPr>
        <p:spPr>
          <a:xfrm>
            <a:off x="1202315" y="3701544"/>
            <a:ext cx="7491890" cy="707846"/>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400"/>
              <a:buFont typeface="Arial"/>
              <a:buNone/>
            </a:pPr>
            <a:r>
              <a:rPr lang="es-CL" sz="2000" b="0" i="0" u="none" strike="noStrike" cap="none" dirty="0">
                <a:solidFill>
                  <a:srgbClr val="000000"/>
                </a:solidFill>
                <a:latin typeface="Quattrocento Sans"/>
                <a:ea typeface="Quattrocento Sans"/>
                <a:cs typeface="Quattrocento Sans"/>
                <a:sym typeface="Quattrocento Sans"/>
              </a:rPr>
              <a:t>Cualquiera sea el camino elegido, debe acompañarse con gestión de personas.</a:t>
            </a:r>
            <a:endParaRPr sz="2000" b="0" i="0" u="none" strike="noStrike" cap="none" dirty="0">
              <a:solidFill>
                <a:srgbClr val="000000"/>
              </a:solidFill>
              <a:latin typeface="Quattrocento Sans"/>
              <a:ea typeface="Quattrocento Sans"/>
              <a:cs typeface="Quattrocento Sans"/>
              <a:sym typeface="Quattrocento Sans"/>
            </a:endParaRPr>
          </a:p>
        </p:txBody>
      </p:sp>
      <p:grpSp>
        <p:nvGrpSpPr>
          <p:cNvPr id="8" name="Google Shape;791;p45">
            <a:extLst>
              <a:ext uri="{FF2B5EF4-FFF2-40B4-BE49-F238E27FC236}">
                <a16:creationId xmlns:a16="http://schemas.microsoft.com/office/drawing/2014/main" id="{B3871FCC-03DE-63B5-A8A2-7EA631DB5098}"/>
              </a:ext>
            </a:extLst>
          </p:cNvPr>
          <p:cNvGrpSpPr/>
          <p:nvPr/>
        </p:nvGrpSpPr>
        <p:grpSpPr>
          <a:xfrm>
            <a:off x="509255" y="3734229"/>
            <a:ext cx="576000" cy="576000"/>
            <a:chOff x="1059083" y="2711372"/>
            <a:chExt cx="720000" cy="720000"/>
          </a:xfrm>
        </p:grpSpPr>
        <p:sp>
          <p:nvSpPr>
            <p:cNvPr id="9" name="Google Shape;792;p45">
              <a:extLst>
                <a:ext uri="{FF2B5EF4-FFF2-40B4-BE49-F238E27FC236}">
                  <a16:creationId xmlns:a16="http://schemas.microsoft.com/office/drawing/2014/main" id="{79EA8E8B-7381-EA87-A7AB-41D745F6D8D8}"/>
                </a:ext>
              </a:extLst>
            </p:cNvPr>
            <p:cNvSpPr/>
            <p:nvPr/>
          </p:nvSpPr>
          <p:spPr>
            <a:xfrm>
              <a:off x="1059083" y="2711372"/>
              <a:ext cx="720000" cy="720000"/>
            </a:xfrm>
            <a:prstGeom prst="ellipse">
              <a:avLst/>
            </a:prstGeom>
            <a:solidFill>
              <a:schemeClr val="accen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 name="Google Shape;793;p45">
              <a:extLst>
                <a:ext uri="{FF2B5EF4-FFF2-40B4-BE49-F238E27FC236}">
                  <a16:creationId xmlns:a16="http://schemas.microsoft.com/office/drawing/2014/main" id="{ADDDF80E-7A2A-F237-67EF-D5F762FBBB76}"/>
                </a:ext>
              </a:extLst>
            </p:cNvPr>
            <p:cNvSpPr/>
            <p:nvPr/>
          </p:nvSpPr>
          <p:spPr>
            <a:xfrm>
              <a:off x="1131083" y="2783372"/>
              <a:ext cx="576000" cy="576000"/>
            </a:xfrm>
            <a:prstGeom prst="ellipse">
              <a:avLst/>
            </a:prstGeom>
            <a:solidFill>
              <a:schemeClr val="l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12" name="Gráfico 11">
            <a:extLst>
              <a:ext uri="{FF2B5EF4-FFF2-40B4-BE49-F238E27FC236}">
                <a16:creationId xmlns:a16="http://schemas.microsoft.com/office/drawing/2014/main" id="{88A0725B-05FE-3123-7C65-7E20F242EEB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5976"/>
          <a:stretch/>
        </p:blipFill>
        <p:spPr>
          <a:xfrm>
            <a:off x="597219" y="3822194"/>
            <a:ext cx="400069" cy="336149"/>
          </a:xfrm>
          <a:prstGeom prst="rect">
            <a:avLst/>
          </a:prstGeom>
        </p:spPr>
      </p:pic>
      <p:pic>
        <p:nvPicPr>
          <p:cNvPr id="14" name="Gráfico 13">
            <a:extLst>
              <a:ext uri="{FF2B5EF4-FFF2-40B4-BE49-F238E27FC236}">
                <a16:creationId xmlns:a16="http://schemas.microsoft.com/office/drawing/2014/main" id="{2BB72B43-E2C7-7C14-8CB8-BFF9C8FA8B4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072"/>
          <a:stretch/>
        </p:blipFill>
        <p:spPr>
          <a:xfrm>
            <a:off x="600189" y="2726749"/>
            <a:ext cx="400069" cy="335765"/>
          </a:xfrm>
          <a:prstGeom prst="rect">
            <a:avLst/>
          </a:prstGeom>
        </p:spPr>
      </p:pic>
      <p:pic>
        <p:nvPicPr>
          <p:cNvPr id="16" name="Gráfico 15">
            <a:extLst>
              <a:ext uri="{FF2B5EF4-FFF2-40B4-BE49-F238E27FC236}">
                <a16:creationId xmlns:a16="http://schemas.microsoft.com/office/drawing/2014/main" id="{87C2EE90-C242-3C50-9FF7-B7A364D81E9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16099"/>
          <a:stretch/>
        </p:blipFill>
        <p:spPr>
          <a:xfrm>
            <a:off x="597220" y="1736771"/>
            <a:ext cx="400069" cy="3356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5"/>
                                        </p:tgtEl>
                                        <p:attrNameLst>
                                          <p:attrName>style.visibility</p:attrName>
                                        </p:attrNameLst>
                                      </p:cBhvr>
                                      <p:to>
                                        <p:strVal val="visible"/>
                                      </p:to>
                                    </p:set>
                                    <p:animEffect transition="in" filter="fade">
                                      <p:cBhvr>
                                        <p:cTn id="7" dur="500"/>
                                        <p:tgtEl>
                                          <p:spTgt spid="785"/>
                                        </p:tgtEl>
                                      </p:cBhvr>
                                    </p:animEffect>
                                  </p:childTnLst>
                                </p:cTn>
                              </p:par>
                              <p:par>
                                <p:cTn id="8" presetID="10" presetClass="entr" presetSubtype="0" fill="hold" nodeType="withEffect">
                                  <p:stCondLst>
                                    <p:cond delay="0"/>
                                  </p:stCondLst>
                                  <p:childTnLst>
                                    <p:set>
                                      <p:cBhvr>
                                        <p:cTn id="9" dur="1" fill="hold">
                                          <p:stCondLst>
                                            <p:cond delay="0"/>
                                          </p:stCondLst>
                                        </p:cTn>
                                        <p:tgtEl>
                                          <p:spTgt spid="791"/>
                                        </p:tgtEl>
                                        <p:attrNameLst>
                                          <p:attrName>style.visibility</p:attrName>
                                        </p:attrNameLst>
                                      </p:cBhvr>
                                      <p:to>
                                        <p:strVal val="visible"/>
                                      </p:to>
                                    </p:set>
                                    <p:animEffect transition="in" filter="fade">
                                      <p:cBhvr>
                                        <p:cTn id="10" dur="500"/>
                                        <p:tgtEl>
                                          <p:spTgt spid="79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a:spLocks noGrp="1"/>
          </p:cNvSpPr>
          <p:nvPr>
            <p:ph type="ctrTitle"/>
          </p:nvPr>
        </p:nvSpPr>
        <p:spPr>
          <a:xfrm>
            <a:off x="2022225" y="1693523"/>
            <a:ext cx="37878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CL" dirty="0"/>
              <a:t>Contexto</a:t>
            </a:r>
            <a:endParaRPr dirty="0"/>
          </a:p>
        </p:txBody>
      </p:sp>
      <p:sp>
        <p:nvSpPr>
          <p:cNvPr id="100" name="Google Shape;100;p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4</a:t>
            </a:fld>
            <a:endParaRPr/>
          </a:p>
        </p:txBody>
      </p:sp>
      <p:sp>
        <p:nvSpPr>
          <p:cNvPr id="101" name="Google Shape;101;p4"/>
          <p:cNvSpPr txBox="1"/>
          <p:nvPr/>
        </p:nvSpPr>
        <p:spPr>
          <a:xfrm>
            <a:off x="1123716" y="2290650"/>
            <a:ext cx="543900" cy="56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0" i="0" u="none" strike="noStrike" cap="none">
                <a:solidFill>
                  <a:schemeClr val="dk1"/>
                </a:solidFill>
                <a:latin typeface="Lora"/>
                <a:ea typeface="Lora"/>
                <a:cs typeface="Lora"/>
                <a:sym typeface="Lora"/>
              </a:rPr>
              <a:t>1</a:t>
            </a:r>
            <a:endParaRPr sz="2400" b="0" i="0" u="none" strike="noStrike" cap="none">
              <a:solidFill>
                <a:srgbClr val="000000"/>
              </a:solidFill>
              <a:latin typeface="Lora"/>
              <a:ea typeface="Lora"/>
              <a:cs typeface="Lora"/>
              <a:sym typeface="Lora"/>
            </a:endParaRP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62"/>
          <p:cNvSpPr txBox="1">
            <a:spLocks noGrp="1"/>
          </p:cNvSpPr>
          <p:nvPr>
            <p:ph type="title"/>
          </p:nvPr>
        </p:nvSpPr>
        <p:spPr>
          <a:xfrm>
            <a:off x="1381250" y="896112"/>
            <a:ext cx="5918710" cy="72035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r>
              <a:rPr lang="es-CL"/>
              <a:t>Definición del Modelo de Negocio:  “B2C”</a:t>
            </a:r>
            <a:endParaRPr/>
          </a:p>
        </p:txBody>
      </p:sp>
      <p:sp>
        <p:nvSpPr>
          <p:cNvPr id="188" name="Google Shape;188;p62"/>
          <p:cNvSpPr txBox="1">
            <a:spLocks noGrp="1"/>
          </p:cNvSpPr>
          <p:nvPr>
            <p:ph type="body" idx="1"/>
          </p:nvPr>
        </p:nvSpPr>
        <p:spPr>
          <a:xfrm>
            <a:off x="1381250" y="1656175"/>
            <a:ext cx="7564630" cy="31122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Clr>
                <a:srgbClr val="FFCD00"/>
              </a:buClr>
              <a:buSzPts val="2400"/>
              <a:buFont typeface="Quattrocento Sans"/>
              <a:buChar char="◉"/>
            </a:pPr>
            <a:r>
              <a:rPr lang="es-CL" sz="2000" dirty="0"/>
              <a:t>“</a:t>
            </a:r>
            <a:r>
              <a:rPr lang="es-CL" sz="2000" dirty="0" err="1"/>
              <a:t>Bussiness</a:t>
            </a:r>
            <a:r>
              <a:rPr lang="es-CL" sz="2000" dirty="0"/>
              <a:t>” </a:t>
            </a:r>
            <a:r>
              <a:rPr lang="es-CL" sz="2000" dirty="0" err="1"/>
              <a:t>to</a:t>
            </a:r>
            <a:r>
              <a:rPr lang="es-CL" sz="2000" dirty="0"/>
              <a:t> “</a:t>
            </a:r>
            <a:r>
              <a:rPr lang="es-CL" sz="2000" dirty="0" err="1"/>
              <a:t>Consumer</a:t>
            </a:r>
            <a:r>
              <a:rPr lang="es-CL" sz="2000" dirty="0"/>
              <a:t>”: Desde la tienda al consumidor.</a:t>
            </a:r>
            <a:endParaRPr dirty="0"/>
          </a:p>
          <a:p>
            <a:pPr marL="76200" lvl="0" indent="0" algn="l" rtl="0">
              <a:lnSpc>
                <a:spcPct val="100000"/>
              </a:lnSpc>
              <a:spcBef>
                <a:spcPts val="600"/>
              </a:spcBef>
              <a:spcAft>
                <a:spcPts val="0"/>
              </a:spcAft>
              <a:buSzPts val="2400"/>
              <a:buNone/>
            </a:pPr>
            <a:endParaRPr sz="2000" dirty="0"/>
          </a:p>
          <a:p>
            <a:pPr marL="457200" lvl="0" indent="-381000" algn="l" rtl="0">
              <a:lnSpc>
                <a:spcPct val="100000"/>
              </a:lnSpc>
              <a:spcBef>
                <a:spcPts val="600"/>
              </a:spcBef>
              <a:spcAft>
                <a:spcPts val="0"/>
              </a:spcAft>
              <a:buClr>
                <a:srgbClr val="FFCD00"/>
              </a:buClr>
              <a:buSzPts val="2400"/>
              <a:buFont typeface="Quattrocento Sans"/>
              <a:buChar char="◉"/>
            </a:pPr>
            <a:r>
              <a:rPr lang="es-CL" sz="2000" dirty="0"/>
              <a:t>Entrega funciona como el componente clave del negocio para diferenciarse.</a:t>
            </a:r>
            <a:endParaRPr dirty="0"/>
          </a:p>
          <a:p>
            <a:pPr marL="457200" lvl="0" indent="-228600" algn="l" rtl="0">
              <a:lnSpc>
                <a:spcPct val="100000"/>
              </a:lnSpc>
              <a:spcBef>
                <a:spcPts val="600"/>
              </a:spcBef>
              <a:spcAft>
                <a:spcPts val="0"/>
              </a:spcAft>
              <a:buClr>
                <a:srgbClr val="FFCD00"/>
              </a:buClr>
              <a:buSzPts val="2400"/>
              <a:buFont typeface="Quattrocento Sans"/>
              <a:buNone/>
            </a:pPr>
            <a:endParaRPr sz="2000" dirty="0"/>
          </a:p>
        </p:txBody>
      </p:sp>
      <p:sp>
        <p:nvSpPr>
          <p:cNvPr id="189" name="Google Shape;189;p6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40</a:t>
            </a:fld>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500"/>
                                        <p:tgtEl>
                                          <p:spTgt spid="1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xEl>
                                              <p:pRg st="2" end="2"/>
                                            </p:txEl>
                                          </p:spTgt>
                                        </p:tgtEl>
                                        <p:attrNameLst>
                                          <p:attrName>style.visibility</p:attrName>
                                        </p:attrNameLst>
                                      </p:cBhvr>
                                      <p:to>
                                        <p:strVal val="visible"/>
                                      </p:to>
                                    </p:set>
                                    <p:animEffect transition="in" filter="fade">
                                      <p:cBhvr>
                                        <p:cTn id="12" dur="500"/>
                                        <p:tgtEl>
                                          <p:spTgt spid="1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770"/>
        <p:cNvGrpSpPr/>
        <p:nvPr/>
      </p:nvGrpSpPr>
      <p:grpSpPr>
        <a:xfrm>
          <a:off x="0" y="0"/>
          <a:ext cx="0" cy="0"/>
          <a:chOff x="0" y="0"/>
          <a:chExt cx="0" cy="0"/>
        </a:xfrm>
      </p:grpSpPr>
      <p:sp>
        <p:nvSpPr>
          <p:cNvPr id="771" name="Google Shape;771;p44"/>
          <p:cNvSpPr txBox="1">
            <a:spLocks noGrp="1"/>
          </p:cNvSpPr>
          <p:nvPr>
            <p:ph type="ctrTitle"/>
          </p:nvPr>
        </p:nvSpPr>
        <p:spPr>
          <a:xfrm>
            <a:off x="2022225" y="1693523"/>
            <a:ext cx="37878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CL"/>
              <a:t>Próximos pasos</a:t>
            </a:r>
            <a:endParaRPr/>
          </a:p>
        </p:txBody>
      </p:sp>
      <p:sp>
        <p:nvSpPr>
          <p:cNvPr id="772" name="Google Shape;772;p44"/>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0" i="0" u="none" strike="noStrike" cap="none" dirty="0">
                <a:solidFill>
                  <a:schemeClr val="dk1"/>
                </a:solidFill>
                <a:latin typeface="Lora"/>
                <a:ea typeface="Lora"/>
                <a:cs typeface="Lora"/>
                <a:sym typeface="Lora"/>
              </a:rPr>
              <a:t>7</a:t>
            </a:r>
            <a:endParaRPr sz="2400" b="0" i="0" u="none" strike="noStrike" cap="none" dirty="0">
              <a:solidFill>
                <a:srgbClr val="000000"/>
              </a:solidFill>
              <a:latin typeface="Lora"/>
              <a:ea typeface="Lora"/>
              <a:cs typeface="Lora"/>
              <a:sym typeface="Lora"/>
            </a:endParaRPr>
          </a:p>
        </p:txBody>
      </p:sp>
      <p:sp>
        <p:nvSpPr>
          <p:cNvPr id="773" name="Google Shape;773;p4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41</a:t>
            </a:fld>
            <a:endParaRPr/>
          </a:p>
        </p:txBody>
      </p:sp>
    </p:spTree>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758"/>
        <p:cNvGrpSpPr/>
        <p:nvPr/>
      </p:nvGrpSpPr>
      <p:grpSpPr>
        <a:xfrm>
          <a:off x="0" y="0"/>
          <a:ext cx="0" cy="0"/>
          <a:chOff x="0" y="0"/>
          <a:chExt cx="0" cy="0"/>
        </a:xfrm>
      </p:grpSpPr>
      <p:sp>
        <p:nvSpPr>
          <p:cNvPr id="759" name="Google Shape;759;p71"/>
          <p:cNvSpPr txBox="1">
            <a:spLocks noGrp="1"/>
          </p:cNvSpPr>
          <p:nvPr>
            <p:ph type="title"/>
          </p:nvPr>
        </p:nvSpPr>
        <p:spPr>
          <a:xfrm>
            <a:off x="1381250" y="896112"/>
            <a:ext cx="3905125"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t>Tabla Comparativa de Rendimiento</a:t>
            </a:r>
            <a:endParaRPr>
              <a:highlight>
                <a:schemeClr val="accent1"/>
              </a:highlight>
            </a:endParaRPr>
          </a:p>
        </p:txBody>
      </p:sp>
      <p:graphicFrame>
        <p:nvGraphicFramePr>
          <p:cNvPr id="760" name="Google Shape;760;p71"/>
          <p:cNvGraphicFramePr/>
          <p:nvPr>
            <p:extLst>
              <p:ext uri="{D42A27DB-BD31-4B8C-83A1-F6EECF244321}">
                <p14:modId xmlns:p14="http://schemas.microsoft.com/office/powerpoint/2010/main" val="1375580729"/>
              </p:ext>
            </p:extLst>
          </p:nvPr>
        </p:nvGraphicFramePr>
        <p:xfrm>
          <a:off x="916455" y="1485476"/>
          <a:ext cx="7272800" cy="3264375"/>
        </p:xfrm>
        <a:graphic>
          <a:graphicData uri="http://schemas.openxmlformats.org/drawingml/2006/table">
            <a:tbl>
              <a:tblPr>
                <a:noFill/>
                <a:tableStyleId>{D859A338-7DAB-4CDF-A443-9EF5CF009255}</a:tableStyleId>
              </a:tblPr>
              <a:tblGrid>
                <a:gridCol w="1818200">
                  <a:extLst>
                    <a:ext uri="{9D8B030D-6E8A-4147-A177-3AD203B41FA5}">
                      <a16:colId xmlns:a16="http://schemas.microsoft.com/office/drawing/2014/main" val="20000"/>
                    </a:ext>
                  </a:extLst>
                </a:gridCol>
                <a:gridCol w="1818200">
                  <a:extLst>
                    <a:ext uri="{9D8B030D-6E8A-4147-A177-3AD203B41FA5}">
                      <a16:colId xmlns:a16="http://schemas.microsoft.com/office/drawing/2014/main" val="20001"/>
                    </a:ext>
                  </a:extLst>
                </a:gridCol>
                <a:gridCol w="1818200">
                  <a:extLst>
                    <a:ext uri="{9D8B030D-6E8A-4147-A177-3AD203B41FA5}">
                      <a16:colId xmlns:a16="http://schemas.microsoft.com/office/drawing/2014/main" val="20002"/>
                    </a:ext>
                  </a:extLst>
                </a:gridCol>
                <a:gridCol w="1818200">
                  <a:extLst>
                    <a:ext uri="{9D8B030D-6E8A-4147-A177-3AD203B41FA5}">
                      <a16:colId xmlns:a16="http://schemas.microsoft.com/office/drawing/2014/main" val="20003"/>
                    </a:ext>
                  </a:extLst>
                </a:gridCol>
              </a:tblGrid>
              <a:tr h="652875">
                <a:tc>
                  <a:txBody>
                    <a:bodyPr/>
                    <a:lstStyle/>
                    <a:p>
                      <a:pPr marL="0" marR="0" lvl="0" indent="0" algn="l" rtl="0">
                        <a:lnSpc>
                          <a:spcPct val="100000"/>
                        </a:lnSpc>
                        <a:spcBef>
                          <a:spcPts val="0"/>
                        </a:spcBef>
                        <a:spcAft>
                          <a:spcPts val="0"/>
                        </a:spcAft>
                        <a:buClr>
                          <a:srgbClr val="000000"/>
                        </a:buClr>
                        <a:buSzPts val="1400"/>
                        <a:buFont typeface="Arial"/>
                        <a:buNone/>
                      </a:pPr>
                      <a:r>
                        <a:rPr lang="es-CL" sz="1400" b="1" u="none" strike="noStrike" cap="none">
                          <a:latin typeface="Quattrocento Sans"/>
                          <a:ea typeface="Quattrocento Sans"/>
                          <a:cs typeface="Quattrocento Sans"/>
                          <a:sym typeface="Quattrocento Sans"/>
                        </a:rPr>
                        <a:t>Modelos</a:t>
                      </a:r>
                      <a:endParaRPr sz="1400" b="1"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u="none" strike="noStrike" cap="none" dirty="0">
                          <a:latin typeface="Lora"/>
                          <a:ea typeface="Lora"/>
                          <a:cs typeface="Lora"/>
                          <a:sym typeface="Lora"/>
                        </a:rPr>
                        <a:t>Iteración 1</a:t>
                      </a:r>
                      <a:endParaRPr dirty="0"/>
                    </a:p>
                    <a:p>
                      <a:pPr marL="0" marR="0" lvl="0" indent="0" algn="ctr" rtl="0">
                        <a:lnSpc>
                          <a:spcPct val="100000"/>
                        </a:lnSpc>
                        <a:spcBef>
                          <a:spcPts val="0"/>
                        </a:spcBef>
                        <a:spcAft>
                          <a:spcPts val="0"/>
                        </a:spcAft>
                        <a:buClr>
                          <a:srgbClr val="000000"/>
                        </a:buClr>
                        <a:buSzPts val="1100"/>
                        <a:buFont typeface="Arial"/>
                        <a:buNone/>
                      </a:pPr>
                      <a:r>
                        <a:rPr lang="es-CL" sz="1100" b="1" u="none" strike="noStrike" cap="none" dirty="0" err="1">
                          <a:latin typeface="Lora"/>
                          <a:ea typeface="Lora"/>
                          <a:cs typeface="Lora"/>
                          <a:sym typeface="Lora"/>
                        </a:rPr>
                        <a:t>mse</a:t>
                      </a:r>
                      <a:r>
                        <a:rPr lang="es-CL" sz="1100" b="1" u="none" strike="noStrike" cap="none" dirty="0">
                          <a:latin typeface="Lora"/>
                          <a:ea typeface="Lora"/>
                          <a:cs typeface="Lora"/>
                          <a:sym typeface="Lora"/>
                        </a:rPr>
                        <a:t> / </a:t>
                      </a:r>
                      <a:r>
                        <a:rPr lang="es-CL" sz="1100" b="1" u="none" strike="noStrike" cap="none" dirty="0" err="1">
                          <a:latin typeface="Lora"/>
                          <a:ea typeface="Lora"/>
                          <a:cs typeface="Lora"/>
                          <a:sym typeface="Lora"/>
                        </a:rPr>
                        <a:t>rmse</a:t>
                      </a:r>
                      <a:r>
                        <a:rPr lang="es-CL" sz="1100" b="1" u="none" strike="noStrike" cap="none" dirty="0">
                          <a:latin typeface="Lora"/>
                          <a:ea typeface="Lora"/>
                          <a:cs typeface="Lora"/>
                          <a:sym typeface="Lora"/>
                        </a:rPr>
                        <a:t> / </a:t>
                      </a:r>
                      <a:r>
                        <a:rPr lang="es-CL" sz="1100" b="1" u="none" strike="noStrike" cap="none" dirty="0" err="1">
                          <a:latin typeface="Lora"/>
                          <a:ea typeface="Lora"/>
                          <a:cs typeface="Lora"/>
                          <a:sym typeface="Lora"/>
                        </a:rPr>
                        <a:t>eam</a:t>
                      </a:r>
                      <a:endParaRPr sz="1100" b="1" u="none" strike="noStrike" cap="none" dirty="0">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u="none" strike="noStrike" cap="none" dirty="0">
                          <a:latin typeface="Lora"/>
                          <a:ea typeface="Lora"/>
                          <a:cs typeface="Lora"/>
                          <a:sym typeface="Lora"/>
                        </a:rPr>
                        <a:t>Iteración 2</a:t>
                      </a:r>
                      <a:endParaRPr dirty="0"/>
                    </a:p>
                    <a:p>
                      <a:pPr marL="0" marR="0" lvl="0" indent="0" algn="ctr" rtl="0">
                        <a:lnSpc>
                          <a:spcPct val="100000"/>
                        </a:lnSpc>
                        <a:spcBef>
                          <a:spcPts val="0"/>
                        </a:spcBef>
                        <a:spcAft>
                          <a:spcPts val="0"/>
                        </a:spcAft>
                        <a:buClr>
                          <a:srgbClr val="000000"/>
                        </a:buClr>
                        <a:buSzPts val="1100"/>
                        <a:buFont typeface="Arial"/>
                        <a:buNone/>
                      </a:pPr>
                      <a:r>
                        <a:rPr lang="es-CL" sz="1100" b="1" u="none" strike="noStrike" cap="none" dirty="0" err="1">
                          <a:latin typeface="Lora"/>
                          <a:ea typeface="Lora"/>
                          <a:cs typeface="Lora"/>
                          <a:sym typeface="Lora"/>
                        </a:rPr>
                        <a:t>mse</a:t>
                      </a:r>
                      <a:r>
                        <a:rPr lang="es-CL" sz="1100" b="1" u="none" strike="noStrike" cap="none" dirty="0">
                          <a:latin typeface="Lora"/>
                          <a:ea typeface="Lora"/>
                          <a:cs typeface="Lora"/>
                          <a:sym typeface="Lora"/>
                        </a:rPr>
                        <a:t> / </a:t>
                      </a:r>
                      <a:r>
                        <a:rPr lang="es-CL" sz="1100" b="1" u="none" strike="noStrike" cap="none" dirty="0" err="1">
                          <a:latin typeface="Lora"/>
                          <a:ea typeface="Lora"/>
                          <a:cs typeface="Lora"/>
                          <a:sym typeface="Lora"/>
                        </a:rPr>
                        <a:t>rmse</a:t>
                      </a:r>
                      <a:r>
                        <a:rPr lang="es-CL" sz="1100" b="1" u="none" strike="noStrike" cap="none" dirty="0">
                          <a:latin typeface="Lora"/>
                          <a:ea typeface="Lora"/>
                          <a:cs typeface="Lora"/>
                          <a:sym typeface="Lora"/>
                        </a:rPr>
                        <a:t> / </a:t>
                      </a:r>
                      <a:r>
                        <a:rPr lang="es-CL" sz="1100" b="1" u="none" strike="noStrike" cap="none" dirty="0" err="1">
                          <a:latin typeface="Lora"/>
                          <a:ea typeface="Lora"/>
                          <a:cs typeface="Lora"/>
                          <a:sym typeface="Lora"/>
                        </a:rPr>
                        <a:t>eam</a:t>
                      </a:r>
                      <a:endParaRPr lang="es-CL" sz="1100" b="1" u="none" strike="noStrike" cap="none" dirty="0">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u="none" strike="noStrike" cap="none" dirty="0">
                          <a:latin typeface="Lora"/>
                          <a:ea typeface="Lora"/>
                          <a:cs typeface="Lora"/>
                          <a:sym typeface="Lora"/>
                        </a:rPr>
                        <a:t>Iteración 3</a:t>
                      </a:r>
                      <a:endParaRPr dirty="0"/>
                    </a:p>
                    <a:p>
                      <a:pPr marL="0" marR="0" lvl="0" indent="0" algn="ctr" rtl="0">
                        <a:lnSpc>
                          <a:spcPct val="100000"/>
                        </a:lnSpc>
                        <a:spcBef>
                          <a:spcPts val="0"/>
                        </a:spcBef>
                        <a:spcAft>
                          <a:spcPts val="0"/>
                        </a:spcAft>
                        <a:buClr>
                          <a:srgbClr val="000000"/>
                        </a:buClr>
                        <a:buSzPts val="1100"/>
                        <a:buFont typeface="Arial"/>
                        <a:buNone/>
                      </a:pPr>
                      <a:r>
                        <a:rPr lang="es-CL" sz="1100" b="1" u="none" strike="noStrike" cap="none" dirty="0" err="1">
                          <a:latin typeface="Lora"/>
                          <a:ea typeface="Lora"/>
                          <a:cs typeface="Lora"/>
                          <a:sym typeface="Lora"/>
                        </a:rPr>
                        <a:t>mse</a:t>
                      </a:r>
                      <a:r>
                        <a:rPr lang="es-CL" sz="1100" b="1" u="none" strike="noStrike" cap="none" dirty="0">
                          <a:latin typeface="Lora"/>
                          <a:ea typeface="Lora"/>
                          <a:cs typeface="Lora"/>
                          <a:sym typeface="Lora"/>
                        </a:rPr>
                        <a:t> / </a:t>
                      </a:r>
                      <a:r>
                        <a:rPr lang="es-CL" sz="1100" b="1" u="none" strike="noStrike" cap="none" dirty="0" err="1">
                          <a:latin typeface="Lora"/>
                          <a:ea typeface="Lora"/>
                          <a:cs typeface="Lora"/>
                          <a:sym typeface="Lora"/>
                        </a:rPr>
                        <a:t>rmse</a:t>
                      </a:r>
                      <a:r>
                        <a:rPr lang="es-CL" sz="1100" b="1" u="none" strike="noStrike" cap="none" dirty="0">
                          <a:latin typeface="Lora"/>
                          <a:ea typeface="Lora"/>
                          <a:cs typeface="Lora"/>
                          <a:sym typeface="Lora"/>
                        </a:rPr>
                        <a:t> / </a:t>
                      </a:r>
                      <a:r>
                        <a:rPr lang="es-CL" sz="1100" b="1" u="none" strike="noStrike" cap="none" dirty="0" err="1">
                          <a:latin typeface="Lora"/>
                          <a:ea typeface="Lora"/>
                          <a:cs typeface="Lora"/>
                          <a:sym typeface="Lora"/>
                        </a:rPr>
                        <a:t>eam</a:t>
                      </a:r>
                      <a:endParaRPr lang="es-CL" sz="1100" b="1" u="none" strike="noStrike" cap="none" dirty="0">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52875">
                <a:tc>
                  <a:txBody>
                    <a:bodyPr/>
                    <a:lstStyle/>
                    <a:p>
                      <a:pPr marL="0" marR="0" lvl="0" indent="0" algn="r" rtl="0">
                        <a:lnSpc>
                          <a:spcPct val="100000"/>
                        </a:lnSpc>
                        <a:spcBef>
                          <a:spcPts val="0"/>
                        </a:spcBef>
                        <a:spcAft>
                          <a:spcPts val="0"/>
                        </a:spcAft>
                        <a:buClr>
                          <a:srgbClr val="000000"/>
                        </a:buClr>
                        <a:buSzPts val="1100"/>
                        <a:buFont typeface="Arial"/>
                        <a:buNone/>
                      </a:pPr>
                      <a:r>
                        <a:rPr lang="es-CL" sz="1100" u="none" strike="noStrike" cap="none">
                          <a:latin typeface="Quattrocento Sans"/>
                          <a:ea typeface="Quattrocento Sans"/>
                          <a:cs typeface="Quattrocento Sans"/>
                          <a:sym typeface="Quattrocento Sans"/>
                        </a:rPr>
                        <a:t>ElasticNetCV</a:t>
                      </a:r>
                      <a:endParaRPr sz="11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mse:  1.781.94</a:t>
                      </a:r>
                      <a:endParaRPr/>
                    </a:p>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rmse: 42.21</a:t>
                      </a:r>
                      <a:endParaRPr/>
                    </a:p>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eam:  15.01 </a:t>
                      </a:r>
                      <a:endParaRPr sz="1100" b="0" i="0" u="none" strike="noStrike" cap="none">
                        <a:solidFill>
                          <a:srgbClr val="000000"/>
                        </a:solidFill>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u="none" strike="noStrike" cap="none">
                          <a:latin typeface="Quattrocento Sans"/>
                          <a:ea typeface="Quattrocento Sans"/>
                          <a:cs typeface="Quattrocento Sans"/>
                          <a:sym typeface="Quattrocento Sans"/>
                        </a:rPr>
                        <a:t>0</a:t>
                      </a:r>
                      <a:endParaRPr sz="14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u="none" strike="noStrike" cap="none">
                          <a:latin typeface="Quattrocento Sans"/>
                          <a:ea typeface="Quattrocento Sans"/>
                          <a:cs typeface="Quattrocento Sans"/>
                          <a:sym typeface="Quattrocento Sans"/>
                        </a:rPr>
                        <a:t>0</a:t>
                      </a:r>
                      <a:endParaRPr sz="14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652875">
                <a:tc>
                  <a:txBody>
                    <a:bodyPr/>
                    <a:lstStyle/>
                    <a:p>
                      <a:pPr marL="0" marR="0" lvl="0" indent="0" algn="r" rtl="0">
                        <a:lnSpc>
                          <a:spcPct val="100000"/>
                        </a:lnSpc>
                        <a:spcBef>
                          <a:spcPts val="0"/>
                        </a:spcBef>
                        <a:spcAft>
                          <a:spcPts val="0"/>
                        </a:spcAft>
                        <a:buClr>
                          <a:srgbClr val="000000"/>
                        </a:buClr>
                        <a:buSzPts val="1100"/>
                        <a:buFont typeface="Arial"/>
                        <a:buNone/>
                      </a:pPr>
                      <a:r>
                        <a:rPr lang="es-CL" sz="1100" u="none" strike="noStrike" cap="none">
                          <a:latin typeface="Quattrocento Sans"/>
                          <a:ea typeface="Quattrocento Sans"/>
                          <a:cs typeface="Quattrocento Sans"/>
                          <a:sym typeface="Quattrocento Sans"/>
                        </a:rPr>
                        <a:t>SGDRegressor</a:t>
                      </a:r>
                      <a:endParaRPr sz="11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mse:  2.598.99</a:t>
                      </a:r>
                      <a:endParaRPr/>
                    </a:p>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rmse: 50.98</a:t>
                      </a:r>
                      <a:endParaRPr/>
                    </a:p>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eam:  15,20</a:t>
                      </a:r>
                      <a:endParaRPr sz="1100" b="0" i="0" u="none" strike="noStrike" cap="none">
                        <a:solidFill>
                          <a:srgbClr val="000000"/>
                        </a:solidFill>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u="none" strike="noStrike" cap="none">
                          <a:latin typeface="Quattrocento Sans"/>
                          <a:ea typeface="Quattrocento Sans"/>
                          <a:cs typeface="Quattrocento Sans"/>
                          <a:sym typeface="Quattrocento Sans"/>
                        </a:rPr>
                        <a:t>0</a:t>
                      </a:r>
                      <a:endParaRPr sz="14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u="none" strike="noStrike" cap="none">
                          <a:latin typeface="Quattrocento Sans"/>
                          <a:ea typeface="Quattrocento Sans"/>
                          <a:cs typeface="Quattrocento Sans"/>
                          <a:sym typeface="Quattrocento Sans"/>
                        </a:rPr>
                        <a:t>0</a:t>
                      </a:r>
                      <a:endParaRPr sz="14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652875">
                <a:tc>
                  <a:txBody>
                    <a:bodyPr/>
                    <a:lstStyle/>
                    <a:p>
                      <a:pPr marL="0" marR="0" lvl="0" indent="0" algn="r" rtl="0">
                        <a:lnSpc>
                          <a:spcPct val="100000"/>
                        </a:lnSpc>
                        <a:spcBef>
                          <a:spcPts val="0"/>
                        </a:spcBef>
                        <a:spcAft>
                          <a:spcPts val="0"/>
                        </a:spcAft>
                        <a:buClr>
                          <a:srgbClr val="000000"/>
                        </a:buClr>
                        <a:buSzPts val="1100"/>
                        <a:buFont typeface="Arial"/>
                        <a:buNone/>
                      </a:pPr>
                      <a:r>
                        <a:rPr lang="es-CL" sz="1100" u="none" strike="noStrike" cap="none">
                          <a:latin typeface="Quattrocento Sans"/>
                          <a:ea typeface="Quattrocento Sans"/>
                          <a:cs typeface="Quattrocento Sans"/>
                          <a:sym typeface="Quattrocento Sans"/>
                        </a:rPr>
                        <a:t>GradientBoostingRegresso</a:t>
                      </a:r>
                      <a:endParaRPr sz="11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mse:  2.622.73 </a:t>
                      </a:r>
                      <a:endParaRPr/>
                    </a:p>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rmse: 51.21</a:t>
                      </a:r>
                      <a:endParaRPr/>
                    </a:p>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eam:  16,17</a:t>
                      </a:r>
                      <a:endParaRPr sz="1100" b="0" i="0" u="none" strike="noStrike" cap="none">
                        <a:solidFill>
                          <a:srgbClr val="000000"/>
                        </a:solidFill>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u="none" strike="noStrike" cap="none">
                          <a:latin typeface="Quattrocento Sans"/>
                          <a:ea typeface="Quattrocento Sans"/>
                          <a:cs typeface="Quattrocento Sans"/>
                          <a:sym typeface="Quattrocento Sans"/>
                        </a:rPr>
                        <a:t>0</a:t>
                      </a:r>
                      <a:endParaRPr sz="14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u="none" strike="noStrike" cap="none">
                          <a:latin typeface="Quattrocento Sans"/>
                          <a:ea typeface="Quattrocento Sans"/>
                          <a:cs typeface="Quattrocento Sans"/>
                          <a:sym typeface="Quattrocento Sans"/>
                        </a:rPr>
                        <a:t>0</a:t>
                      </a:r>
                      <a:endParaRPr sz="14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652875">
                <a:tc>
                  <a:txBody>
                    <a:bodyPr/>
                    <a:lstStyle/>
                    <a:p>
                      <a:pPr marL="0" marR="0" lvl="0" indent="0" algn="r" rtl="0">
                        <a:lnSpc>
                          <a:spcPct val="100000"/>
                        </a:lnSpc>
                        <a:spcBef>
                          <a:spcPts val="0"/>
                        </a:spcBef>
                        <a:spcAft>
                          <a:spcPts val="0"/>
                        </a:spcAft>
                        <a:buClr>
                          <a:srgbClr val="000000"/>
                        </a:buClr>
                        <a:buSzPts val="1100"/>
                        <a:buFont typeface="Arial"/>
                        <a:buNone/>
                      </a:pPr>
                      <a:r>
                        <a:rPr lang="es-CL" sz="1100" u="none" strike="noStrike" cap="none">
                          <a:latin typeface="Quattrocento Sans"/>
                          <a:ea typeface="Quattrocento Sans"/>
                          <a:cs typeface="Quattrocento Sans"/>
                          <a:sym typeface="Quattrocento Sans"/>
                        </a:rPr>
                        <a:t>RandomForestRegressor</a:t>
                      </a:r>
                      <a:endParaRPr sz="1100" u="none" strike="noStrike" cap="none">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1100"/>
                        <a:buFont typeface="Arial"/>
                        <a:buNone/>
                      </a:pPr>
                      <a:endParaRPr sz="11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mse:  2.435.60</a:t>
                      </a:r>
                      <a:endParaRPr sz="11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rmse: 49.35</a:t>
                      </a:r>
                      <a:endParaRPr/>
                    </a:p>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rgbClr val="000000"/>
                          </a:solidFill>
                          <a:latin typeface="Quattrocento Sans"/>
                          <a:ea typeface="Quattrocento Sans"/>
                          <a:cs typeface="Quattrocento Sans"/>
                          <a:sym typeface="Quattrocento Sans"/>
                        </a:rPr>
                        <a:t>eam:  16,05</a:t>
                      </a:r>
                      <a:endParaRPr sz="1100" b="0" i="0" u="none" strike="noStrike" cap="none">
                        <a:solidFill>
                          <a:srgbClr val="000000"/>
                        </a:solidFill>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u="none" strike="noStrike" cap="none">
                          <a:latin typeface="Quattrocento Sans"/>
                          <a:ea typeface="Quattrocento Sans"/>
                          <a:cs typeface="Quattrocento Sans"/>
                          <a:sym typeface="Quattrocento Sans"/>
                        </a:rPr>
                        <a:t>0</a:t>
                      </a:r>
                      <a:endParaRPr sz="1400" u="none" strike="noStrike" cap="none">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u="none" strike="noStrike" cap="none" dirty="0">
                          <a:latin typeface="Quattrocento Sans"/>
                          <a:ea typeface="Quattrocento Sans"/>
                          <a:cs typeface="Quattrocento Sans"/>
                          <a:sym typeface="Quattrocento Sans"/>
                        </a:rPr>
                        <a:t>0</a:t>
                      </a:r>
                      <a:endParaRPr sz="1400" u="none" strike="noStrike" cap="none"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761" name="Google Shape;761;p71"/>
          <p:cNvGrpSpPr/>
          <p:nvPr/>
        </p:nvGrpSpPr>
        <p:grpSpPr>
          <a:xfrm>
            <a:off x="916458" y="1019750"/>
            <a:ext cx="214625" cy="214625"/>
            <a:chOff x="2594050" y="1631825"/>
            <a:chExt cx="439625" cy="439625"/>
          </a:xfrm>
        </p:grpSpPr>
        <p:sp>
          <p:nvSpPr>
            <p:cNvPr id="762" name="Google Shape;762;p71"/>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71"/>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71"/>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71"/>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6" name="Google Shape;766;p7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42</a:t>
            </a:fld>
            <a:endParaRPr/>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803"/>
        <p:cNvGrpSpPr/>
        <p:nvPr/>
      </p:nvGrpSpPr>
      <p:grpSpPr>
        <a:xfrm>
          <a:off x="0" y="0"/>
          <a:ext cx="0" cy="0"/>
          <a:chOff x="0" y="0"/>
          <a:chExt cx="0" cy="0"/>
        </a:xfrm>
      </p:grpSpPr>
      <p:sp>
        <p:nvSpPr>
          <p:cNvPr id="804" name="Google Shape;804;p46"/>
          <p:cNvSpPr/>
          <p:nvPr/>
        </p:nvSpPr>
        <p:spPr>
          <a:xfrm>
            <a:off x="5185954" y="863490"/>
            <a:ext cx="2576796"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5" name="Google Shape;805;p46"/>
          <p:cNvSpPr txBox="1"/>
          <p:nvPr/>
        </p:nvSpPr>
        <p:spPr>
          <a:xfrm>
            <a:off x="1381250" y="916005"/>
            <a:ext cx="7161977" cy="4102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“total_minutes” (minutos) vs “On-demand” (True)</a:t>
            </a:r>
            <a:endParaRPr sz="2000" b="1" i="0" u="none" strike="noStrike" cap="none">
              <a:solidFill>
                <a:schemeClr val="dk1"/>
              </a:solidFill>
              <a:latin typeface="Lora"/>
              <a:ea typeface="Lora"/>
              <a:cs typeface="Lora"/>
              <a:sym typeface="Lora"/>
            </a:endParaRPr>
          </a:p>
        </p:txBody>
      </p:sp>
      <p:sp>
        <p:nvSpPr>
          <p:cNvPr id="806" name="Google Shape;806;p46"/>
          <p:cNvSpPr txBox="1">
            <a:spLocks noGrp="1"/>
          </p:cNvSpPr>
          <p:nvPr>
            <p:ph type="body" idx="1"/>
          </p:nvPr>
        </p:nvSpPr>
        <p:spPr>
          <a:xfrm>
            <a:off x="6355644" y="1523999"/>
            <a:ext cx="2427112" cy="322585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Clr>
                <a:srgbClr val="FFCD00"/>
              </a:buClr>
              <a:buSzPts val="2400"/>
              <a:buFont typeface="Quattrocento Sans"/>
              <a:buChar char="◉"/>
            </a:pPr>
            <a:r>
              <a:rPr lang="es-CL" sz="1600"/>
              <a:t>Menor cantidad de pedidos solicitados con entrega  menor a 90 minutos.</a:t>
            </a:r>
            <a:endParaRPr sz="1600"/>
          </a:p>
        </p:txBody>
      </p:sp>
      <p:sp>
        <p:nvSpPr>
          <p:cNvPr id="807" name="Google Shape;807;p4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43</a:t>
            </a:fld>
            <a:endParaRPr/>
          </a:p>
        </p:txBody>
      </p:sp>
      <p:sp>
        <p:nvSpPr>
          <p:cNvPr id="808" name="Google Shape;808;p46"/>
          <p:cNvSpPr txBox="1"/>
          <p:nvPr/>
        </p:nvSpPr>
        <p:spPr>
          <a:xfrm>
            <a:off x="189089" y="112174"/>
            <a:ext cx="8785577" cy="6060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1800" b="1" i="0" u="none" strike="noStrike" cap="none">
                <a:solidFill>
                  <a:schemeClr val="dk1"/>
                </a:solidFill>
                <a:latin typeface="Lora"/>
                <a:ea typeface="Lora"/>
                <a:cs typeface="Lora"/>
                <a:sym typeface="Lora"/>
              </a:rPr>
              <a:t>Visualización de gráficos del modelo actual: Análisis del vector objetivo </a:t>
            </a:r>
            <a:endParaRPr sz="1800" b="1" i="0" u="none" strike="noStrike" cap="none">
              <a:solidFill>
                <a:schemeClr val="dk1"/>
              </a:solidFill>
              <a:latin typeface="Lora"/>
              <a:ea typeface="Lora"/>
              <a:cs typeface="Lora"/>
              <a:sym typeface="Lora"/>
            </a:endParaRPr>
          </a:p>
        </p:txBody>
      </p:sp>
      <p:pic>
        <p:nvPicPr>
          <p:cNvPr id="809" name="Google Shape;809;p46" descr="Chart, bar chart&#10;&#10;Description automatically generated"/>
          <p:cNvPicPr preferRelativeResize="0"/>
          <p:nvPr/>
        </p:nvPicPr>
        <p:blipFill rotWithShape="1">
          <a:blip r:embed="rId3">
            <a:alphaModFix/>
          </a:blip>
          <a:srcRect/>
          <a:stretch/>
        </p:blipFill>
        <p:spPr>
          <a:xfrm>
            <a:off x="361244" y="1901825"/>
            <a:ext cx="5943600" cy="2152650"/>
          </a:xfrm>
          <a:prstGeom prst="rect">
            <a:avLst/>
          </a:prstGeom>
          <a:noFill/>
          <a:ln>
            <a:noFill/>
          </a:ln>
        </p:spPr>
      </p:pic>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813"/>
        <p:cNvGrpSpPr/>
        <p:nvPr/>
      </p:nvGrpSpPr>
      <p:grpSpPr>
        <a:xfrm>
          <a:off x="0" y="0"/>
          <a:ext cx="0" cy="0"/>
          <a:chOff x="0" y="0"/>
          <a:chExt cx="0" cy="0"/>
        </a:xfrm>
      </p:grpSpPr>
      <p:sp>
        <p:nvSpPr>
          <p:cNvPr id="814" name="Google Shape;814;p47"/>
          <p:cNvSpPr/>
          <p:nvPr/>
        </p:nvSpPr>
        <p:spPr>
          <a:xfrm>
            <a:off x="5185954" y="863490"/>
            <a:ext cx="927463"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5" name="Google Shape;815;p4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44</a:t>
            </a:fld>
            <a:endParaRPr/>
          </a:p>
        </p:txBody>
      </p:sp>
      <p:sp>
        <p:nvSpPr>
          <p:cNvPr id="816" name="Google Shape;816;p47"/>
          <p:cNvSpPr txBox="1"/>
          <p:nvPr/>
        </p:nvSpPr>
        <p:spPr>
          <a:xfrm>
            <a:off x="1381250" y="955506"/>
            <a:ext cx="7161977" cy="4102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Cantidad de pedidos vs Hora del día</a:t>
            </a:r>
            <a:endParaRPr sz="2000" b="1" i="0" u="none" strike="noStrike" cap="none">
              <a:solidFill>
                <a:schemeClr val="dk1"/>
              </a:solidFill>
              <a:latin typeface="Lora"/>
              <a:ea typeface="Lora"/>
              <a:cs typeface="Lora"/>
              <a:sym typeface="Lora"/>
            </a:endParaRPr>
          </a:p>
        </p:txBody>
      </p:sp>
      <p:sp>
        <p:nvSpPr>
          <p:cNvPr id="817" name="Google Shape;817;p47"/>
          <p:cNvSpPr txBox="1"/>
          <p:nvPr/>
        </p:nvSpPr>
        <p:spPr>
          <a:xfrm>
            <a:off x="189089" y="112174"/>
            <a:ext cx="8785577" cy="6060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1800" b="1" i="0" u="none" strike="noStrike" cap="none">
                <a:solidFill>
                  <a:schemeClr val="dk1"/>
                </a:solidFill>
                <a:latin typeface="Lora"/>
                <a:ea typeface="Lora"/>
                <a:cs typeface="Lora"/>
                <a:sym typeface="Lora"/>
              </a:rPr>
              <a:t>Visualización de gráficos del modelo actual</a:t>
            </a:r>
            <a:endParaRPr sz="1800" b="1" i="0" u="none" strike="noStrike" cap="none">
              <a:solidFill>
                <a:schemeClr val="dk1"/>
              </a:solidFill>
              <a:latin typeface="Lora"/>
              <a:ea typeface="Lora"/>
              <a:cs typeface="Lora"/>
              <a:sym typeface="Lora"/>
            </a:endParaRPr>
          </a:p>
        </p:txBody>
      </p:sp>
      <p:pic>
        <p:nvPicPr>
          <p:cNvPr id="818" name="Google Shape;818;p47" descr="Chart, bar chart, histogram&#10;&#10;Description automatically generated"/>
          <p:cNvPicPr preferRelativeResize="0"/>
          <p:nvPr/>
        </p:nvPicPr>
        <p:blipFill rotWithShape="1">
          <a:blip r:embed="rId3">
            <a:alphaModFix/>
          </a:blip>
          <a:srcRect/>
          <a:stretch/>
        </p:blipFill>
        <p:spPr>
          <a:xfrm>
            <a:off x="1343292" y="1732996"/>
            <a:ext cx="6457416" cy="2843747"/>
          </a:xfrm>
          <a:prstGeom prst="rect">
            <a:avLst/>
          </a:prstGeom>
          <a:noFill/>
          <a:ln>
            <a:noFill/>
          </a:ln>
        </p:spPr>
      </p:pic>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822"/>
        <p:cNvGrpSpPr/>
        <p:nvPr/>
      </p:nvGrpSpPr>
      <p:grpSpPr>
        <a:xfrm>
          <a:off x="0" y="0"/>
          <a:ext cx="0" cy="0"/>
          <a:chOff x="0" y="0"/>
          <a:chExt cx="0" cy="0"/>
        </a:xfrm>
      </p:grpSpPr>
      <p:sp>
        <p:nvSpPr>
          <p:cNvPr id="823" name="Google Shape;823;p48"/>
          <p:cNvSpPr/>
          <p:nvPr/>
        </p:nvSpPr>
        <p:spPr>
          <a:xfrm>
            <a:off x="5185954" y="863490"/>
            <a:ext cx="927463"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4" name="Google Shape;824;p4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45</a:t>
            </a:fld>
            <a:endParaRPr/>
          </a:p>
        </p:txBody>
      </p:sp>
      <p:sp>
        <p:nvSpPr>
          <p:cNvPr id="825" name="Google Shape;825;p48"/>
          <p:cNvSpPr txBox="1"/>
          <p:nvPr/>
        </p:nvSpPr>
        <p:spPr>
          <a:xfrm>
            <a:off x="1381250" y="955506"/>
            <a:ext cx="7161977" cy="4102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Cantidad de pedidos vs Hora del día</a:t>
            </a:r>
            <a:endParaRPr sz="2000" b="1" i="0" u="none" strike="noStrike" cap="none">
              <a:solidFill>
                <a:schemeClr val="dk1"/>
              </a:solidFill>
              <a:latin typeface="Lora"/>
              <a:ea typeface="Lora"/>
              <a:cs typeface="Lora"/>
              <a:sym typeface="Lora"/>
            </a:endParaRPr>
          </a:p>
        </p:txBody>
      </p:sp>
      <p:sp>
        <p:nvSpPr>
          <p:cNvPr id="826" name="Google Shape;826;p48"/>
          <p:cNvSpPr txBox="1"/>
          <p:nvPr/>
        </p:nvSpPr>
        <p:spPr>
          <a:xfrm>
            <a:off x="189089" y="112174"/>
            <a:ext cx="8785577" cy="6060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1800" b="1" i="0" u="none" strike="noStrike" cap="none">
                <a:solidFill>
                  <a:schemeClr val="dk1"/>
                </a:solidFill>
                <a:latin typeface="Lora"/>
                <a:ea typeface="Lora"/>
                <a:cs typeface="Lora"/>
                <a:sym typeface="Lora"/>
              </a:rPr>
              <a:t>Visualización de gráficos del modelo actual</a:t>
            </a:r>
            <a:endParaRPr sz="1800" b="1" i="0" u="none" strike="noStrike" cap="none">
              <a:solidFill>
                <a:schemeClr val="dk1"/>
              </a:solidFill>
              <a:latin typeface="Lora"/>
              <a:ea typeface="Lora"/>
              <a:cs typeface="Lora"/>
              <a:sym typeface="Lora"/>
            </a:endParaRPr>
          </a:p>
        </p:txBody>
      </p:sp>
      <p:pic>
        <p:nvPicPr>
          <p:cNvPr id="827" name="Google Shape;827;p48" descr="Timeline&#10;&#10;Description automatically generated"/>
          <p:cNvPicPr preferRelativeResize="0"/>
          <p:nvPr/>
        </p:nvPicPr>
        <p:blipFill rotWithShape="1">
          <a:blip r:embed="rId3">
            <a:alphaModFix/>
          </a:blip>
          <a:srcRect/>
          <a:stretch/>
        </p:blipFill>
        <p:spPr>
          <a:xfrm>
            <a:off x="358938" y="1469571"/>
            <a:ext cx="5688572" cy="2231063"/>
          </a:xfrm>
          <a:prstGeom prst="rect">
            <a:avLst/>
          </a:prstGeom>
          <a:noFill/>
          <a:ln>
            <a:noFill/>
          </a:ln>
        </p:spPr>
      </p:pic>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831"/>
        <p:cNvGrpSpPr/>
        <p:nvPr/>
      </p:nvGrpSpPr>
      <p:grpSpPr>
        <a:xfrm>
          <a:off x="0" y="0"/>
          <a:ext cx="0" cy="0"/>
          <a:chOff x="0" y="0"/>
          <a:chExt cx="0" cy="0"/>
        </a:xfrm>
      </p:grpSpPr>
      <p:sp>
        <p:nvSpPr>
          <p:cNvPr id="832" name="Google Shape;832;p4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46</a:t>
            </a:fld>
            <a:endParaRPr/>
          </a:p>
        </p:txBody>
      </p:sp>
      <p:sp>
        <p:nvSpPr>
          <p:cNvPr id="833" name="Google Shape;833;p49"/>
          <p:cNvSpPr txBox="1"/>
          <p:nvPr/>
        </p:nvSpPr>
        <p:spPr>
          <a:xfrm>
            <a:off x="189089" y="112174"/>
            <a:ext cx="8785577" cy="6060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1800" b="1" i="0" u="none" strike="noStrike" cap="none">
                <a:solidFill>
                  <a:schemeClr val="dk1"/>
                </a:solidFill>
                <a:latin typeface="Lora"/>
                <a:ea typeface="Lora"/>
                <a:cs typeface="Lora"/>
                <a:sym typeface="Lora"/>
              </a:rPr>
              <a:t>Visualización de gráficos del modelo actual</a:t>
            </a:r>
            <a:endParaRPr sz="1800" b="1" i="0" u="none" strike="noStrike" cap="none">
              <a:solidFill>
                <a:schemeClr val="dk1"/>
              </a:solidFill>
              <a:latin typeface="Lora"/>
              <a:ea typeface="Lora"/>
              <a:cs typeface="Lora"/>
              <a:sym typeface="Lora"/>
            </a:endParaRPr>
          </a:p>
        </p:txBody>
      </p:sp>
      <p:pic>
        <p:nvPicPr>
          <p:cNvPr id="834" name="Google Shape;834;p49" descr="Chart, bar chart&#10;&#10;Description automatically generated"/>
          <p:cNvPicPr preferRelativeResize="0"/>
          <p:nvPr/>
        </p:nvPicPr>
        <p:blipFill rotWithShape="1">
          <a:blip r:embed="rId3">
            <a:alphaModFix/>
          </a:blip>
          <a:srcRect/>
          <a:stretch/>
        </p:blipFill>
        <p:spPr>
          <a:xfrm>
            <a:off x="1111973" y="1614806"/>
            <a:ext cx="6920054" cy="2470075"/>
          </a:xfrm>
          <a:prstGeom prst="rect">
            <a:avLst/>
          </a:prstGeom>
          <a:noFill/>
          <a:ln>
            <a:noFill/>
          </a:ln>
        </p:spPr>
      </p:pic>
      <p:sp>
        <p:nvSpPr>
          <p:cNvPr id="835" name="Google Shape;835;p49"/>
          <p:cNvSpPr/>
          <p:nvPr/>
        </p:nvSpPr>
        <p:spPr>
          <a:xfrm>
            <a:off x="5185953" y="863490"/>
            <a:ext cx="3357273"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6" name="Google Shape;836;p49"/>
          <p:cNvSpPr txBox="1"/>
          <p:nvPr/>
        </p:nvSpPr>
        <p:spPr>
          <a:xfrm>
            <a:off x="1381249" y="911808"/>
            <a:ext cx="7161977" cy="4102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Cantidad de pedidos vs Día de la semana (“0” es domingo)</a:t>
            </a:r>
            <a:endParaRPr sz="2000" b="1" i="0" u="none" strike="noStrike" cap="none">
              <a:solidFill>
                <a:schemeClr val="dk1"/>
              </a:solidFill>
              <a:latin typeface="Lora"/>
              <a:ea typeface="Lora"/>
              <a:cs typeface="Lora"/>
              <a:sym typeface="Lora"/>
            </a:endParaRPr>
          </a:p>
        </p:txBody>
      </p:sp>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840"/>
        <p:cNvGrpSpPr/>
        <p:nvPr/>
      </p:nvGrpSpPr>
      <p:grpSpPr>
        <a:xfrm>
          <a:off x="0" y="0"/>
          <a:ext cx="0" cy="0"/>
          <a:chOff x="0" y="0"/>
          <a:chExt cx="0" cy="0"/>
        </a:xfrm>
      </p:grpSpPr>
      <p:sp>
        <p:nvSpPr>
          <p:cNvPr id="841" name="Google Shape;841;p5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47</a:t>
            </a:fld>
            <a:endParaRPr/>
          </a:p>
        </p:txBody>
      </p:sp>
      <p:sp>
        <p:nvSpPr>
          <p:cNvPr id="842" name="Google Shape;842;p50"/>
          <p:cNvSpPr txBox="1"/>
          <p:nvPr/>
        </p:nvSpPr>
        <p:spPr>
          <a:xfrm>
            <a:off x="189089" y="112174"/>
            <a:ext cx="8785577" cy="6060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1800" b="1" i="0" u="none" strike="noStrike" cap="none">
                <a:solidFill>
                  <a:schemeClr val="dk1"/>
                </a:solidFill>
                <a:latin typeface="Lora"/>
                <a:ea typeface="Lora"/>
                <a:cs typeface="Lora"/>
                <a:sym typeface="Lora"/>
              </a:rPr>
              <a:t>Visualización de gráficos del modelo actual</a:t>
            </a:r>
            <a:endParaRPr sz="1800" b="1" i="0" u="none" strike="noStrike" cap="none">
              <a:solidFill>
                <a:schemeClr val="dk1"/>
              </a:solidFill>
              <a:latin typeface="Lora"/>
              <a:ea typeface="Lora"/>
              <a:cs typeface="Lora"/>
              <a:sym typeface="Lora"/>
            </a:endParaRPr>
          </a:p>
        </p:txBody>
      </p:sp>
      <p:sp>
        <p:nvSpPr>
          <p:cNvPr id="843" name="Google Shape;843;p50"/>
          <p:cNvSpPr/>
          <p:nvPr/>
        </p:nvSpPr>
        <p:spPr>
          <a:xfrm>
            <a:off x="5185953" y="863490"/>
            <a:ext cx="3357273"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4" name="Google Shape;844;p50"/>
          <p:cNvSpPr txBox="1"/>
          <p:nvPr/>
        </p:nvSpPr>
        <p:spPr>
          <a:xfrm>
            <a:off x="1381249" y="911808"/>
            <a:ext cx="7161977" cy="4102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Total_minutes vs Día de la semana (“0” es domingo)</a:t>
            </a:r>
            <a:endParaRPr sz="2000" b="1" i="0" u="none" strike="noStrike" cap="none">
              <a:solidFill>
                <a:schemeClr val="dk1"/>
              </a:solidFill>
              <a:latin typeface="Lora"/>
              <a:ea typeface="Lora"/>
              <a:cs typeface="Lora"/>
              <a:sym typeface="Lora"/>
            </a:endParaRPr>
          </a:p>
        </p:txBody>
      </p:sp>
      <p:pic>
        <p:nvPicPr>
          <p:cNvPr id="845" name="Google Shape;845;p50"/>
          <p:cNvPicPr preferRelativeResize="0"/>
          <p:nvPr/>
        </p:nvPicPr>
        <p:blipFill rotWithShape="1">
          <a:blip r:embed="rId3">
            <a:alphaModFix/>
          </a:blip>
          <a:srcRect/>
          <a:stretch/>
        </p:blipFill>
        <p:spPr>
          <a:xfrm>
            <a:off x="1531138" y="1515604"/>
            <a:ext cx="6081724" cy="3314718"/>
          </a:xfrm>
          <a:prstGeom prst="rect">
            <a:avLst/>
          </a:prstGeom>
          <a:noFill/>
          <a:ln>
            <a:noFill/>
          </a:ln>
        </p:spPr>
      </p:pic>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849"/>
        <p:cNvGrpSpPr/>
        <p:nvPr/>
      </p:nvGrpSpPr>
      <p:grpSpPr>
        <a:xfrm>
          <a:off x="0" y="0"/>
          <a:ext cx="0" cy="0"/>
          <a:chOff x="0" y="0"/>
          <a:chExt cx="0" cy="0"/>
        </a:xfrm>
      </p:grpSpPr>
      <p:sp>
        <p:nvSpPr>
          <p:cNvPr id="850" name="Google Shape;850;p5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48</a:t>
            </a:fld>
            <a:endParaRPr/>
          </a:p>
        </p:txBody>
      </p:sp>
      <p:sp>
        <p:nvSpPr>
          <p:cNvPr id="851" name="Google Shape;851;p51"/>
          <p:cNvSpPr txBox="1"/>
          <p:nvPr/>
        </p:nvSpPr>
        <p:spPr>
          <a:xfrm>
            <a:off x="189089" y="112174"/>
            <a:ext cx="8785577" cy="6060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1800" b="1" i="0" u="none" strike="noStrike" cap="none">
                <a:solidFill>
                  <a:schemeClr val="dk1"/>
                </a:solidFill>
                <a:latin typeface="Lora"/>
                <a:ea typeface="Lora"/>
                <a:cs typeface="Lora"/>
                <a:sym typeface="Lora"/>
              </a:rPr>
              <a:t>Visualización de gráficos del modelo actual</a:t>
            </a:r>
            <a:endParaRPr sz="1800" b="1" i="0" u="none" strike="noStrike" cap="none">
              <a:solidFill>
                <a:schemeClr val="dk1"/>
              </a:solidFill>
              <a:latin typeface="Lora"/>
              <a:ea typeface="Lora"/>
              <a:cs typeface="Lora"/>
              <a:sym typeface="Lora"/>
            </a:endParaRPr>
          </a:p>
        </p:txBody>
      </p:sp>
      <p:pic>
        <p:nvPicPr>
          <p:cNvPr id="852" name="Google Shape;852;p51" descr="Chart&#10;&#10;Description automatically generated"/>
          <p:cNvPicPr preferRelativeResize="0"/>
          <p:nvPr/>
        </p:nvPicPr>
        <p:blipFill rotWithShape="1">
          <a:blip r:embed="rId3">
            <a:alphaModFix/>
          </a:blip>
          <a:srcRect/>
          <a:stretch/>
        </p:blipFill>
        <p:spPr>
          <a:xfrm>
            <a:off x="189089" y="1442131"/>
            <a:ext cx="5184422" cy="1882676"/>
          </a:xfrm>
          <a:prstGeom prst="rect">
            <a:avLst/>
          </a:prstGeom>
          <a:noFill/>
          <a:ln w="9525" cap="flat" cmpd="sng">
            <a:solidFill>
              <a:schemeClr val="accent1"/>
            </a:solidFill>
            <a:prstDash val="solid"/>
            <a:round/>
            <a:headEnd type="none" w="sm" len="sm"/>
            <a:tailEnd type="none" w="sm" len="sm"/>
          </a:ln>
        </p:spPr>
      </p:pic>
      <p:pic>
        <p:nvPicPr>
          <p:cNvPr id="853" name="Google Shape;853;p51" descr="Chart&#10;&#10;Description automatically generated"/>
          <p:cNvPicPr preferRelativeResize="0"/>
          <p:nvPr/>
        </p:nvPicPr>
        <p:blipFill rotWithShape="1">
          <a:blip r:embed="rId4">
            <a:alphaModFix/>
          </a:blip>
          <a:srcRect/>
          <a:stretch/>
        </p:blipFill>
        <p:spPr>
          <a:xfrm>
            <a:off x="2873977" y="3355289"/>
            <a:ext cx="5943600" cy="1757680"/>
          </a:xfrm>
          <a:prstGeom prst="rect">
            <a:avLst/>
          </a:prstGeom>
          <a:noFill/>
          <a:ln w="9525" cap="flat" cmpd="sng">
            <a:solidFill>
              <a:schemeClr val="accent1"/>
            </a:solidFill>
            <a:prstDash val="solid"/>
            <a:round/>
            <a:headEnd type="none" w="sm" len="sm"/>
            <a:tailEnd type="none" w="sm" len="sm"/>
          </a:ln>
        </p:spPr>
      </p:pic>
      <p:sp>
        <p:nvSpPr>
          <p:cNvPr id="854" name="Google Shape;854;p51"/>
          <p:cNvSpPr/>
          <p:nvPr/>
        </p:nvSpPr>
        <p:spPr>
          <a:xfrm>
            <a:off x="5185954" y="863490"/>
            <a:ext cx="2576796"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5" name="Google Shape;855;p51"/>
          <p:cNvSpPr txBox="1"/>
          <p:nvPr/>
        </p:nvSpPr>
        <p:spPr>
          <a:xfrm>
            <a:off x="1381250" y="909371"/>
            <a:ext cx="7161977" cy="4102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“total_minutes” vs Datos del recolector (Picker) </a:t>
            </a:r>
            <a:endParaRPr sz="2000" b="1" i="0" u="none" strike="noStrike" cap="none">
              <a:solidFill>
                <a:schemeClr val="dk1"/>
              </a:solidFill>
              <a:latin typeface="Lora"/>
              <a:ea typeface="Lora"/>
              <a:cs typeface="Lora"/>
              <a:sym typeface="Lora"/>
            </a:endParaRPr>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859"/>
        <p:cNvGrpSpPr/>
        <p:nvPr/>
      </p:nvGrpSpPr>
      <p:grpSpPr>
        <a:xfrm>
          <a:off x="0" y="0"/>
          <a:ext cx="0" cy="0"/>
          <a:chOff x="0" y="0"/>
          <a:chExt cx="0" cy="0"/>
        </a:xfrm>
      </p:grpSpPr>
      <p:sp>
        <p:nvSpPr>
          <p:cNvPr id="860" name="Google Shape;860;p52"/>
          <p:cNvSpPr/>
          <p:nvPr/>
        </p:nvSpPr>
        <p:spPr>
          <a:xfrm>
            <a:off x="5185954" y="863490"/>
            <a:ext cx="2576796"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1" name="Google Shape;861;p5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49</a:t>
            </a:fld>
            <a:endParaRPr/>
          </a:p>
        </p:txBody>
      </p:sp>
      <p:sp>
        <p:nvSpPr>
          <p:cNvPr id="862" name="Google Shape;862;p52"/>
          <p:cNvSpPr txBox="1"/>
          <p:nvPr/>
        </p:nvSpPr>
        <p:spPr>
          <a:xfrm>
            <a:off x="1381250" y="910269"/>
            <a:ext cx="7161977" cy="4102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“total_minutes” vs Datos del pedido</a:t>
            </a:r>
            <a:endParaRPr sz="2000" b="1" i="0" u="none" strike="noStrike" cap="none">
              <a:solidFill>
                <a:schemeClr val="dk1"/>
              </a:solidFill>
              <a:latin typeface="Lora"/>
              <a:ea typeface="Lora"/>
              <a:cs typeface="Lora"/>
              <a:sym typeface="Lora"/>
            </a:endParaRPr>
          </a:p>
        </p:txBody>
      </p:sp>
      <p:sp>
        <p:nvSpPr>
          <p:cNvPr id="863" name="Google Shape;863;p52"/>
          <p:cNvSpPr txBox="1"/>
          <p:nvPr/>
        </p:nvSpPr>
        <p:spPr>
          <a:xfrm>
            <a:off x="189089" y="112174"/>
            <a:ext cx="8785577" cy="6060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1800" b="1" i="0" u="none" strike="noStrike" cap="none">
                <a:solidFill>
                  <a:schemeClr val="dk1"/>
                </a:solidFill>
                <a:latin typeface="Lora"/>
                <a:ea typeface="Lora"/>
                <a:cs typeface="Lora"/>
                <a:sym typeface="Lora"/>
              </a:rPr>
              <a:t>Visualización de gráficos del modelo actual</a:t>
            </a:r>
            <a:endParaRPr sz="1800" b="1" i="0" u="none" strike="noStrike" cap="none">
              <a:solidFill>
                <a:schemeClr val="dk1"/>
              </a:solidFill>
              <a:latin typeface="Lora"/>
              <a:ea typeface="Lora"/>
              <a:cs typeface="Lora"/>
              <a:sym typeface="Lora"/>
            </a:endParaRPr>
          </a:p>
        </p:txBody>
      </p:sp>
      <p:pic>
        <p:nvPicPr>
          <p:cNvPr id="864" name="Google Shape;864;p52" descr="Chart&#10;&#10;Description automatically generated"/>
          <p:cNvPicPr preferRelativeResize="0"/>
          <p:nvPr/>
        </p:nvPicPr>
        <p:blipFill rotWithShape="1">
          <a:blip r:embed="rId3">
            <a:alphaModFix/>
          </a:blip>
          <a:srcRect/>
          <a:stretch/>
        </p:blipFill>
        <p:spPr>
          <a:xfrm>
            <a:off x="189089" y="1469571"/>
            <a:ext cx="4665133" cy="1704568"/>
          </a:xfrm>
          <a:prstGeom prst="rect">
            <a:avLst/>
          </a:prstGeom>
          <a:noFill/>
          <a:ln w="9525" cap="flat" cmpd="sng">
            <a:solidFill>
              <a:schemeClr val="accent1"/>
            </a:solidFill>
            <a:prstDash val="solid"/>
            <a:round/>
            <a:headEnd type="none" w="sm" len="sm"/>
            <a:tailEnd type="none" w="sm" len="sm"/>
          </a:ln>
        </p:spPr>
      </p:pic>
      <p:pic>
        <p:nvPicPr>
          <p:cNvPr id="865" name="Google Shape;865;p52" descr="Chart, scatter chart&#10;&#10;Description automatically generated"/>
          <p:cNvPicPr preferRelativeResize="0"/>
          <p:nvPr/>
        </p:nvPicPr>
        <p:blipFill rotWithShape="1">
          <a:blip r:embed="rId4">
            <a:alphaModFix/>
          </a:blip>
          <a:srcRect/>
          <a:stretch/>
        </p:blipFill>
        <p:spPr>
          <a:xfrm>
            <a:off x="2674287" y="3301601"/>
            <a:ext cx="5943600" cy="1657985"/>
          </a:xfrm>
          <a:prstGeom prst="rect">
            <a:avLst/>
          </a:prstGeom>
          <a:noFill/>
          <a:ln w="9525" cap="flat" cmpd="sng">
            <a:solidFill>
              <a:schemeClr val="accent1"/>
            </a:solidFill>
            <a:prstDash val="solid"/>
            <a:round/>
            <a:headEnd type="none" w="sm" len="sm"/>
            <a:tailEnd type="none" w="sm" len="sm"/>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r>
              <a:rPr lang="es-CL"/>
              <a:t>La promesa</a:t>
            </a:r>
            <a:endParaRPr/>
          </a:p>
        </p:txBody>
      </p:sp>
      <p:sp>
        <p:nvSpPr>
          <p:cNvPr id="107" name="Google Shape;107;p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5</a:t>
            </a:fld>
            <a:endParaRPr/>
          </a:p>
        </p:txBody>
      </p:sp>
      <p:grpSp>
        <p:nvGrpSpPr>
          <p:cNvPr id="108" name="Google Shape;108;p5"/>
          <p:cNvGrpSpPr/>
          <p:nvPr/>
        </p:nvGrpSpPr>
        <p:grpSpPr>
          <a:xfrm>
            <a:off x="916458" y="1019750"/>
            <a:ext cx="214625" cy="214625"/>
            <a:chOff x="2594050" y="1631825"/>
            <a:chExt cx="439625" cy="439625"/>
          </a:xfrm>
        </p:grpSpPr>
        <p:sp>
          <p:nvSpPr>
            <p:cNvPr id="109" name="Google Shape;109;p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3" name="Google Shape;113;p5"/>
          <p:cNvPicPr preferRelativeResize="0"/>
          <p:nvPr/>
        </p:nvPicPr>
        <p:blipFill rotWithShape="1">
          <a:blip r:embed="rId3">
            <a:alphaModFix/>
          </a:blip>
          <a:srcRect b="21341"/>
          <a:stretch/>
        </p:blipFill>
        <p:spPr>
          <a:xfrm>
            <a:off x="2450606" y="2223229"/>
            <a:ext cx="871499" cy="685502"/>
          </a:xfrm>
          <a:prstGeom prst="rect">
            <a:avLst/>
          </a:prstGeom>
          <a:noFill/>
          <a:ln>
            <a:noFill/>
          </a:ln>
        </p:spPr>
      </p:pic>
      <p:pic>
        <p:nvPicPr>
          <p:cNvPr id="114" name="Google Shape;114;p5"/>
          <p:cNvPicPr preferRelativeResize="0"/>
          <p:nvPr/>
        </p:nvPicPr>
        <p:blipFill rotWithShape="1">
          <a:blip r:embed="rId3">
            <a:alphaModFix/>
          </a:blip>
          <a:srcRect b="21341"/>
          <a:stretch/>
        </p:blipFill>
        <p:spPr>
          <a:xfrm>
            <a:off x="2450605" y="2908731"/>
            <a:ext cx="871499" cy="685502"/>
          </a:xfrm>
          <a:prstGeom prst="rect">
            <a:avLst/>
          </a:prstGeom>
          <a:noFill/>
          <a:ln>
            <a:noFill/>
          </a:ln>
        </p:spPr>
      </p:pic>
      <p:pic>
        <p:nvPicPr>
          <p:cNvPr id="115" name="Google Shape;115;p5"/>
          <p:cNvPicPr preferRelativeResize="0"/>
          <p:nvPr/>
        </p:nvPicPr>
        <p:blipFill rotWithShape="1">
          <a:blip r:embed="rId3">
            <a:alphaModFix/>
          </a:blip>
          <a:srcRect b="21341"/>
          <a:stretch/>
        </p:blipFill>
        <p:spPr>
          <a:xfrm>
            <a:off x="2450604" y="3594233"/>
            <a:ext cx="871499" cy="685502"/>
          </a:xfrm>
          <a:prstGeom prst="rect">
            <a:avLst/>
          </a:prstGeom>
          <a:noFill/>
          <a:ln>
            <a:noFill/>
          </a:ln>
        </p:spPr>
      </p:pic>
      <p:sp>
        <p:nvSpPr>
          <p:cNvPr id="116" name="Google Shape;116;p5"/>
          <p:cNvSpPr txBox="1"/>
          <p:nvPr/>
        </p:nvSpPr>
        <p:spPr>
          <a:xfrm>
            <a:off x="1741457" y="1630243"/>
            <a:ext cx="228979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F6921D"/>
                </a:solidFill>
                <a:latin typeface="Quattrocento Sans"/>
                <a:ea typeface="Quattrocento Sans"/>
                <a:cs typeface="Quattrocento Sans"/>
                <a:sym typeface="Quattrocento Sans"/>
              </a:rPr>
              <a:t>Supermercados</a:t>
            </a:r>
            <a:endParaRPr sz="1400" b="1" i="0" u="none" strike="noStrike" cap="none">
              <a:solidFill>
                <a:srgbClr val="F6921D"/>
              </a:solidFill>
              <a:latin typeface="Arial"/>
              <a:ea typeface="Arial"/>
              <a:cs typeface="Arial"/>
              <a:sym typeface="Arial"/>
            </a:endParaRPr>
          </a:p>
        </p:txBody>
      </p:sp>
      <p:pic>
        <p:nvPicPr>
          <p:cNvPr id="117" name="Google Shape;117;p5"/>
          <p:cNvPicPr preferRelativeResize="0"/>
          <p:nvPr/>
        </p:nvPicPr>
        <p:blipFill rotWithShape="1">
          <a:blip r:embed="rId4">
            <a:alphaModFix/>
          </a:blip>
          <a:srcRect t="6140" b="16680"/>
          <a:stretch/>
        </p:blipFill>
        <p:spPr>
          <a:xfrm>
            <a:off x="5241646" y="2424097"/>
            <a:ext cx="677337" cy="522751"/>
          </a:xfrm>
          <a:prstGeom prst="rect">
            <a:avLst/>
          </a:prstGeom>
          <a:noFill/>
          <a:ln>
            <a:noFill/>
          </a:ln>
        </p:spPr>
      </p:pic>
      <p:pic>
        <p:nvPicPr>
          <p:cNvPr id="118" name="Google Shape;118;p5"/>
          <p:cNvPicPr preferRelativeResize="0"/>
          <p:nvPr/>
        </p:nvPicPr>
        <p:blipFill rotWithShape="1">
          <a:blip r:embed="rId4">
            <a:alphaModFix/>
          </a:blip>
          <a:srcRect t="6140" b="16680"/>
          <a:stretch/>
        </p:blipFill>
        <p:spPr>
          <a:xfrm>
            <a:off x="5918983" y="2424096"/>
            <a:ext cx="677337" cy="522751"/>
          </a:xfrm>
          <a:prstGeom prst="rect">
            <a:avLst/>
          </a:prstGeom>
          <a:noFill/>
          <a:ln>
            <a:noFill/>
          </a:ln>
        </p:spPr>
      </p:pic>
      <p:pic>
        <p:nvPicPr>
          <p:cNvPr id="119" name="Google Shape;119;p5"/>
          <p:cNvPicPr preferRelativeResize="0"/>
          <p:nvPr/>
        </p:nvPicPr>
        <p:blipFill rotWithShape="1">
          <a:blip r:embed="rId4">
            <a:alphaModFix/>
          </a:blip>
          <a:srcRect t="6140" b="16680"/>
          <a:stretch/>
        </p:blipFill>
        <p:spPr>
          <a:xfrm>
            <a:off x="6596318" y="2427211"/>
            <a:ext cx="677337" cy="522751"/>
          </a:xfrm>
          <a:prstGeom prst="rect">
            <a:avLst/>
          </a:prstGeom>
          <a:noFill/>
          <a:ln>
            <a:noFill/>
          </a:ln>
        </p:spPr>
      </p:pic>
      <p:pic>
        <p:nvPicPr>
          <p:cNvPr id="120" name="Google Shape;120;p5"/>
          <p:cNvPicPr preferRelativeResize="0"/>
          <p:nvPr/>
        </p:nvPicPr>
        <p:blipFill rotWithShape="1">
          <a:blip r:embed="rId4">
            <a:alphaModFix/>
          </a:blip>
          <a:srcRect t="6140" b="16680"/>
          <a:stretch/>
        </p:blipFill>
        <p:spPr>
          <a:xfrm>
            <a:off x="5241645" y="3028224"/>
            <a:ext cx="677337" cy="522751"/>
          </a:xfrm>
          <a:prstGeom prst="rect">
            <a:avLst/>
          </a:prstGeom>
          <a:noFill/>
          <a:ln>
            <a:noFill/>
          </a:ln>
        </p:spPr>
      </p:pic>
      <p:pic>
        <p:nvPicPr>
          <p:cNvPr id="121" name="Google Shape;121;p5"/>
          <p:cNvPicPr preferRelativeResize="0"/>
          <p:nvPr/>
        </p:nvPicPr>
        <p:blipFill rotWithShape="1">
          <a:blip r:embed="rId4">
            <a:alphaModFix/>
          </a:blip>
          <a:srcRect t="6140" b="16680"/>
          <a:stretch/>
        </p:blipFill>
        <p:spPr>
          <a:xfrm>
            <a:off x="5918982" y="3028224"/>
            <a:ext cx="677337" cy="522751"/>
          </a:xfrm>
          <a:prstGeom prst="rect">
            <a:avLst/>
          </a:prstGeom>
          <a:noFill/>
          <a:ln>
            <a:noFill/>
          </a:ln>
        </p:spPr>
      </p:pic>
      <p:pic>
        <p:nvPicPr>
          <p:cNvPr id="122" name="Google Shape;122;p5"/>
          <p:cNvPicPr preferRelativeResize="0"/>
          <p:nvPr/>
        </p:nvPicPr>
        <p:blipFill rotWithShape="1">
          <a:blip r:embed="rId4">
            <a:alphaModFix/>
          </a:blip>
          <a:srcRect t="6140" b="16680"/>
          <a:stretch/>
        </p:blipFill>
        <p:spPr>
          <a:xfrm>
            <a:off x="6596318" y="3028638"/>
            <a:ext cx="677337" cy="522751"/>
          </a:xfrm>
          <a:prstGeom prst="rect">
            <a:avLst/>
          </a:prstGeom>
          <a:noFill/>
          <a:ln>
            <a:noFill/>
          </a:ln>
        </p:spPr>
      </p:pic>
      <p:pic>
        <p:nvPicPr>
          <p:cNvPr id="123" name="Google Shape;123;p5"/>
          <p:cNvPicPr preferRelativeResize="0"/>
          <p:nvPr/>
        </p:nvPicPr>
        <p:blipFill rotWithShape="1">
          <a:blip r:embed="rId4">
            <a:alphaModFix/>
          </a:blip>
          <a:srcRect t="6140" b="16680"/>
          <a:stretch/>
        </p:blipFill>
        <p:spPr>
          <a:xfrm>
            <a:off x="5241645" y="3632351"/>
            <a:ext cx="677337" cy="522751"/>
          </a:xfrm>
          <a:prstGeom prst="rect">
            <a:avLst/>
          </a:prstGeom>
          <a:noFill/>
          <a:ln>
            <a:noFill/>
          </a:ln>
        </p:spPr>
      </p:pic>
      <p:pic>
        <p:nvPicPr>
          <p:cNvPr id="124" name="Google Shape;124;p5"/>
          <p:cNvPicPr preferRelativeResize="0"/>
          <p:nvPr/>
        </p:nvPicPr>
        <p:blipFill rotWithShape="1">
          <a:blip r:embed="rId4">
            <a:alphaModFix/>
          </a:blip>
          <a:srcRect t="6140" b="16680"/>
          <a:stretch/>
        </p:blipFill>
        <p:spPr>
          <a:xfrm>
            <a:off x="5918981" y="3632350"/>
            <a:ext cx="677337" cy="522751"/>
          </a:xfrm>
          <a:prstGeom prst="rect">
            <a:avLst/>
          </a:prstGeom>
          <a:noFill/>
          <a:ln>
            <a:noFill/>
          </a:ln>
        </p:spPr>
      </p:pic>
      <p:pic>
        <p:nvPicPr>
          <p:cNvPr id="125" name="Google Shape;125;p5"/>
          <p:cNvPicPr preferRelativeResize="0"/>
          <p:nvPr/>
        </p:nvPicPr>
        <p:blipFill rotWithShape="1">
          <a:blip r:embed="rId4">
            <a:alphaModFix/>
          </a:blip>
          <a:srcRect t="6140" b="16680"/>
          <a:stretch/>
        </p:blipFill>
        <p:spPr>
          <a:xfrm>
            <a:off x="6596318" y="3632349"/>
            <a:ext cx="677337" cy="522751"/>
          </a:xfrm>
          <a:prstGeom prst="rect">
            <a:avLst/>
          </a:prstGeom>
          <a:noFill/>
          <a:ln>
            <a:noFill/>
          </a:ln>
        </p:spPr>
      </p:pic>
      <p:sp>
        <p:nvSpPr>
          <p:cNvPr id="126" name="Google Shape;126;p5"/>
          <p:cNvSpPr txBox="1"/>
          <p:nvPr/>
        </p:nvSpPr>
        <p:spPr>
          <a:xfrm>
            <a:off x="5112753" y="1630243"/>
            <a:ext cx="228979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F6921D"/>
                </a:solidFill>
                <a:latin typeface="Quattrocento Sans"/>
                <a:ea typeface="Quattrocento Sans"/>
                <a:cs typeface="Quattrocento Sans"/>
                <a:sym typeface="Quattrocento Sans"/>
              </a:rPr>
              <a:t>Clientes</a:t>
            </a:r>
            <a:endParaRPr sz="1400" b="1" i="0" u="none" strike="noStrike" cap="none">
              <a:solidFill>
                <a:srgbClr val="F6921D"/>
              </a:solidFill>
              <a:latin typeface="Arial"/>
              <a:ea typeface="Arial"/>
              <a:cs typeface="Arial"/>
              <a:sym typeface="Arial"/>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par>
                                <p:cTn id="24" presetID="10" presetClass="entr" presetSubtype="0" fill="hold" nodeType="with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fade">
                                      <p:cBhvr>
                                        <p:cTn id="26" dur="500"/>
                                        <p:tgtEl>
                                          <p:spTgt spid="123"/>
                                        </p:tgtEl>
                                      </p:cBhvr>
                                    </p:animEffect>
                                  </p:childTnLst>
                                </p:cTn>
                              </p:par>
                              <p:par>
                                <p:cTn id="27" presetID="10" presetClass="entr" presetSubtype="0" fill="hold" nodeType="withEffect">
                                  <p:stCondLst>
                                    <p:cond delay="0"/>
                                  </p:stCondLst>
                                  <p:childTnLst>
                                    <p:set>
                                      <p:cBhvr>
                                        <p:cTn id="28" dur="1" fill="hold">
                                          <p:stCondLst>
                                            <p:cond delay="0"/>
                                          </p:stCondLst>
                                        </p:cTn>
                                        <p:tgtEl>
                                          <p:spTgt spid="117"/>
                                        </p:tgtEl>
                                        <p:attrNameLst>
                                          <p:attrName>style.visibility</p:attrName>
                                        </p:attrNameLst>
                                      </p:cBhvr>
                                      <p:to>
                                        <p:strVal val="visible"/>
                                      </p:to>
                                    </p:set>
                                    <p:animEffect transition="in" filter="fade">
                                      <p:cBhvr>
                                        <p:cTn id="29" dur="500"/>
                                        <p:tgtEl>
                                          <p:spTgt spid="117"/>
                                        </p:tgtEl>
                                      </p:cBhvr>
                                    </p:animEffect>
                                  </p:childTnLst>
                                </p:cTn>
                              </p:par>
                              <p:par>
                                <p:cTn id="30" presetID="10" presetClass="entr" presetSubtype="0" fill="hold"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fade">
                                      <p:cBhvr>
                                        <p:cTn id="32" dur="500"/>
                                        <p:tgtEl>
                                          <p:spTgt spid="118"/>
                                        </p:tgtEl>
                                      </p:cBhvr>
                                    </p:animEffect>
                                  </p:childTnLst>
                                </p:cTn>
                              </p:par>
                              <p:par>
                                <p:cTn id="33" presetID="10" presetClass="entr" presetSubtype="0" fill="hold" nodeType="with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par>
                                <p:cTn id="36" presetID="10" presetClass="entr" presetSubtype="0" fill="hold" nodeType="with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fade">
                                      <p:cBhvr>
                                        <p:cTn id="38" dur="500"/>
                                        <p:tgtEl>
                                          <p:spTgt spid="124"/>
                                        </p:tgtEl>
                                      </p:cBhvr>
                                    </p:animEffect>
                                  </p:childTnLst>
                                </p:cTn>
                              </p:par>
                              <p:par>
                                <p:cTn id="39" presetID="10" presetClass="entr" presetSubtype="0" fill="hold" nodeType="with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par>
                                <p:cTn id="42" presetID="10" presetClass="entr" presetSubtype="0" fill="hold" nodeType="with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fade">
                                      <p:cBhvr>
                                        <p:cTn id="44" dur="500"/>
                                        <p:tgtEl>
                                          <p:spTgt spid="122"/>
                                        </p:tgtEl>
                                      </p:cBhvr>
                                    </p:animEffect>
                                  </p:childTnLst>
                                </p:cTn>
                              </p:par>
                              <p:par>
                                <p:cTn id="45" presetID="10" presetClass="entr" presetSubtype="0" fill="hold" nodeType="withEffect">
                                  <p:stCondLst>
                                    <p:cond delay="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500"/>
                                        <p:tgtEl>
                                          <p:spTgt spid="1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fade">
                                      <p:cBhvr>
                                        <p:cTn id="5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869"/>
        <p:cNvGrpSpPr/>
        <p:nvPr/>
      </p:nvGrpSpPr>
      <p:grpSpPr>
        <a:xfrm>
          <a:off x="0" y="0"/>
          <a:ext cx="0" cy="0"/>
          <a:chOff x="0" y="0"/>
          <a:chExt cx="0" cy="0"/>
        </a:xfrm>
      </p:grpSpPr>
      <p:sp>
        <p:nvSpPr>
          <p:cNvPr id="870" name="Google Shape;870;p53"/>
          <p:cNvSpPr/>
          <p:nvPr/>
        </p:nvSpPr>
        <p:spPr>
          <a:xfrm>
            <a:off x="5185954" y="863490"/>
            <a:ext cx="3958046"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1" name="Google Shape;871;p5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50</a:t>
            </a:fld>
            <a:endParaRPr/>
          </a:p>
        </p:txBody>
      </p:sp>
      <p:sp>
        <p:nvSpPr>
          <p:cNvPr id="872" name="Google Shape;872;p53"/>
          <p:cNvSpPr txBox="1">
            <a:spLocks noGrp="1"/>
          </p:cNvSpPr>
          <p:nvPr>
            <p:ph type="title" idx="4294967295"/>
          </p:nvPr>
        </p:nvSpPr>
        <p:spPr>
          <a:xfrm>
            <a:off x="306477" y="196526"/>
            <a:ext cx="5843588" cy="4127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2000"/>
              <a:buFont typeface="Lora"/>
              <a:buNone/>
            </a:pPr>
            <a:r>
              <a:rPr lang="es-CL"/>
              <a:t>Error del modelo actual: Graficando el error</a:t>
            </a:r>
            <a:endParaRPr/>
          </a:p>
        </p:txBody>
      </p:sp>
      <p:sp>
        <p:nvSpPr>
          <p:cNvPr id="873" name="Google Shape;873;p53"/>
          <p:cNvSpPr txBox="1"/>
          <p:nvPr/>
        </p:nvSpPr>
        <p:spPr>
          <a:xfrm>
            <a:off x="6256516" y="402901"/>
            <a:ext cx="2630311" cy="440120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Times New Roman"/>
                <a:ea typeface="Times New Roman"/>
                <a:cs typeface="Times New Roman"/>
                <a:sym typeface="Times New Roman"/>
              </a:rPr>
              <a:t>Tanto en el error cuadrático medio como en el error absoluto mediano el comportamiento a lo largo de la semana es muy similar.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Times New Roman"/>
                <a:ea typeface="Times New Roman"/>
                <a:cs typeface="Times New Roman"/>
                <a:sym typeface="Times New Roman"/>
              </a:rPr>
              <a:t>El error alcanza su peak el miércoles, con martes y lunes como segundo y tercer día con más error.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Times New Roman"/>
                <a:ea typeface="Times New Roman"/>
                <a:cs typeface="Times New Roman"/>
                <a:sym typeface="Times New Roman"/>
              </a:rPr>
              <a:t>El día con menos error es el domingo (0). El problema es que este es un día menos crítico de cara a la precisión del modelo, ya que usualmente la gente tiene más holgura. En cambio, un miércoles (día con mayor error), es posible que los clientes necesiten mucha precisión en sus estimaciones.</a:t>
            </a:r>
            <a:endParaRPr sz="1400" b="0" i="0" u="none" strike="noStrike" cap="none">
              <a:solidFill>
                <a:srgbClr val="000000"/>
              </a:solidFill>
              <a:latin typeface="Times New Roman"/>
              <a:ea typeface="Times New Roman"/>
              <a:cs typeface="Times New Roman"/>
              <a:sym typeface="Times New Roman"/>
            </a:endParaRPr>
          </a:p>
        </p:txBody>
      </p:sp>
      <p:pic>
        <p:nvPicPr>
          <p:cNvPr id="874" name="Google Shape;874;p53"/>
          <p:cNvPicPr preferRelativeResize="0"/>
          <p:nvPr/>
        </p:nvPicPr>
        <p:blipFill rotWithShape="1">
          <a:blip r:embed="rId3">
            <a:alphaModFix/>
          </a:blip>
          <a:srcRect/>
          <a:stretch/>
        </p:blipFill>
        <p:spPr>
          <a:xfrm>
            <a:off x="100014" y="1835351"/>
            <a:ext cx="5943600" cy="1906905"/>
          </a:xfrm>
          <a:prstGeom prst="rect">
            <a:avLst/>
          </a:prstGeom>
          <a:noFill/>
          <a:ln>
            <a:noFill/>
          </a:ln>
        </p:spPr>
      </p:pic>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98"/>
        <p:cNvGrpSpPr/>
        <p:nvPr/>
      </p:nvGrpSpPr>
      <p:grpSpPr>
        <a:xfrm>
          <a:off x="0" y="0"/>
          <a:ext cx="0" cy="0"/>
          <a:chOff x="0" y="0"/>
          <a:chExt cx="0" cy="0"/>
        </a:xfrm>
      </p:grpSpPr>
      <p:sp>
        <p:nvSpPr>
          <p:cNvPr id="499" name="Google Shape;499;p27"/>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t>Recomendaciones para la limpieza de datos</a:t>
            </a:r>
            <a:endParaRPr/>
          </a:p>
        </p:txBody>
      </p:sp>
      <p:sp>
        <p:nvSpPr>
          <p:cNvPr id="500" name="Google Shape;500;p27"/>
          <p:cNvSpPr txBox="1">
            <a:spLocks noGrp="1"/>
          </p:cNvSpPr>
          <p:nvPr>
            <p:ph type="body" idx="1"/>
          </p:nvPr>
        </p:nvSpPr>
        <p:spPr>
          <a:xfrm>
            <a:off x="1381250" y="1518851"/>
            <a:ext cx="5885460" cy="32310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SzPts val="2000"/>
              <a:buChar char="◉"/>
            </a:pPr>
            <a:r>
              <a:rPr lang="es-CL" sz="1200">
                <a:latin typeface="Quattrocento Sans"/>
                <a:ea typeface="Quattrocento Sans"/>
                <a:cs typeface="Quattrocento Sans"/>
                <a:sym typeface="Quattrocento Sans"/>
              </a:rPr>
              <a:t>Mantener una copia de los datos originales.</a:t>
            </a:r>
            <a:endParaRPr/>
          </a:p>
          <a:p>
            <a:pPr marL="457200" lvl="0" indent="-355600" algn="l" rtl="0">
              <a:lnSpc>
                <a:spcPct val="150000"/>
              </a:lnSpc>
              <a:spcBef>
                <a:spcPts val="600"/>
              </a:spcBef>
              <a:spcAft>
                <a:spcPts val="0"/>
              </a:spcAft>
              <a:buSzPts val="2000"/>
              <a:buChar char="◉"/>
            </a:pPr>
            <a:r>
              <a:rPr lang="es-CL" sz="1200">
                <a:latin typeface="Quattrocento Sans"/>
                <a:ea typeface="Quattrocento Sans"/>
                <a:cs typeface="Quattrocento Sans"/>
                <a:sym typeface="Quattrocento Sans"/>
              </a:rPr>
              <a:t>Ordenar los datos.</a:t>
            </a:r>
            <a:endParaRPr/>
          </a:p>
          <a:p>
            <a:pPr marL="457200" lvl="0" indent="-355600" algn="l" rtl="0">
              <a:lnSpc>
                <a:spcPct val="150000"/>
              </a:lnSpc>
              <a:spcBef>
                <a:spcPts val="600"/>
              </a:spcBef>
              <a:spcAft>
                <a:spcPts val="0"/>
              </a:spcAft>
              <a:buSzPts val="2000"/>
              <a:buChar char="◉"/>
            </a:pPr>
            <a:r>
              <a:rPr lang="es-CL" sz="1200">
                <a:latin typeface="Quattrocento Sans"/>
                <a:ea typeface="Quattrocento Sans"/>
                <a:cs typeface="Quattrocento Sans"/>
                <a:sym typeface="Quattrocento Sans"/>
              </a:rPr>
              <a:t>Transformarlos en un formato de fácil uso.</a:t>
            </a:r>
            <a:endParaRPr/>
          </a:p>
          <a:p>
            <a:pPr marL="457200" lvl="0" indent="-355600" algn="l" rtl="0">
              <a:lnSpc>
                <a:spcPct val="150000"/>
              </a:lnSpc>
              <a:spcBef>
                <a:spcPts val="600"/>
              </a:spcBef>
              <a:spcAft>
                <a:spcPts val="0"/>
              </a:spcAft>
              <a:buSzPts val="2000"/>
              <a:buChar char="◉"/>
            </a:pPr>
            <a:r>
              <a:rPr lang="es-CL" sz="1200">
                <a:latin typeface="Quattrocento Sans"/>
                <a:ea typeface="Quattrocento Sans"/>
                <a:cs typeface="Quattrocento Sans"/>
                <a:sym typeface="Quattrocento Sans"/>
              </a:rPr>
              <a:t>Revisar extracción y transformación de datos.</a:t>
            </a:r>
            <a:endParaRPr/>
          </a:p>
          <a:p>
            <a:pPr marL="457200" lvl="0" indent="-355600" algn="l" rtl="0">
              <a:lnSpc>
                <a:spcPct val="150000"/>
              </a:lnSpc>
              <a:spcBef>
                <a:spcPts val="600"/>
              </a:spcBef>
              <a:spcAft>
                <a:spcPts val="0"/>
              </a:spcAft>
              <a:buSzPts val="2000"/>
              <a:buChar char="◉"/>
            </a:pPr>
            <a:r>
              <a:rPr lang="es-CL" sz="1200">
                <a:latin typeface="Quattrocento Sans"/>
                <a:ea typeface="Quattrocento Sans"/>
                <a:cs typeface="Quattrocento Sans"/>
                <a:sym typeface="Quattrocento Sans"/>
              </a:rPr>
              <a:t>Corregir preguntas en el cuestionario.</a:t>
            </a:r>
            <a:endParaRPr/>
          </a:p>
          <a:p>
            <a:pPr marL="457200" lvl="0" indent="-355600" algn="l" rtl="0">
              <a:lnSpc>
                <a:spcPct val="150000"/>
              </a:lnSpc>
              <a:spcBef>
                <a:spcPts val="600"/>
              </a:spcBef>
              <a:spcAft>
                <a:spcPts val="0"/>
              </a:spcAft>
              <a:buSzPts val="2000"/>
              <a:buChar char="◉"/>
            </a:pPr>
            <a:r>
              <a:rPr lang="es-CL" sz="1200">
                <a:latin typeface="Quattrocento Sans"/>
                <a:ea typeface="Quattrocento Sans"/>
                <a:cs typeface="Quattrocento Sans"/>
                <a:sym typeface="Quattrocento Sans"/>
              </a:rPr>
              <a:t>Documentar los cambios.</a:t>
            </a:r>
            <a:endParaRPr/>
          </a:p>
          <a:p>
            <a:pPr marL="914400" lvl="1" indent="-355600" algn="l" rtl="0">
              <a:lnSpc>
                <a:spcPct val="150000"/>
              </a:lnSpc>
              <a:spcBef>
                <a:spcPts val="0"/>
              </a:spcBef>
              <a:spcAft>
                <a:spcPts val="0"/>
              </a:spcAft>
              <a:buSzPts val="2000"/>
              <a:buChar char="○"/>
            </a:pPr>
            <a:r>
              <a:rPr lang="es-CL" sz="1000">
                <a:latin typeface="Quattrocento Sans"/>
                <a:ea typeface="Quattrocento Sans"/>
                <a:cs typeface="Quattrocento Sans"/>
                <a:sym typeface="Quattrocento Sans"/>
              </a:rPr>
              <a:t>Evitar duplicación de datos en funciones de limpieza.</a:t>
            </a:r>
            <a:endParaRPr/>
          </a:p>
          <a:p>
            <a:pPr marL="914400" lvl="1" indent="-355600" algn="l" rtl="0">
              <a:lnSpc>
                <a:spcPct val="150000"/>
              </a:lnSpc>
              <a:spcBef>
                <a:spcPts val="0"/>
              </a:spcBef>
              <a:spcAft>
                <a:spcPts val="0"/>
              </a:spcAft>
              <a:buSzPts val="2000"/>
              <a:buChar char="○"/>
            </a:pPr>
            <a:r>
              <a:rPr lang="es-CL" sz="900" b="0" i="0">
                <a:solidFill>
                  <a:srgbClr val="000000"/>
                </a:solidFill>
                <a:latin typeface="Quattrocento Sans"/>
                <a:ea typeface="Quattrocento Sans"/>
                <a:cs typeface="Quattrocento Sans"/>
                <a:sym typeface="Quattrocento Sans"/>
              </a:rPr>
              <a:t>Mantener la calidad de los datos</a:t>
            </a:r>
            <a:endParaRPr/>
          </a:p>
          <a:p>
            <a:pPr marL="914400" lvl="1" indent="-355600" algn="l" rtl="0">
              <a:lnSpc>
                <a:spcPct val="150000"/>
              </a:lnSpc>
              <a:spcBef>
                <a:spcPts val="0"/>
              </a:spcBef>
              <a:spcAft>
                <a:spcPts val="0"/>
              </a:spcAft>
              <a:buSzPts val="2000"/>
              <a:buChar char="○"/>
            </a:pPr>
            <a:r>
              <a:rPr lang="es-CL" sz="900" b="0" i="0">
                <a:solidFill>
                  <a:srgbClr val="000000"/>
                </a:solidFill>
                <a:latin typeface="Quattrocento Sans"/>
                <a:ea typeface="Quattrocento Sans"/>
                <a:cs typeface="Quattrocento Sans"/>
                <a:sym typeface="Quattrocento Sans"/>
              </a:rPr>
              <a:t>Recuperar errores de limpieza de datos.</a:t>
            </a:r>
            <a:endParaRPr/>
          </a:p>
          <a:p>
            <a:pPr marL="914400" lvl="1" indent="-355600" algn="l" rtl="0">
              <a:lnSpc>
                <a:spcPct val="150000"/>
              </a:lnSpc>
              <a:spcBef>
                <a:spcPts val="0"/>
              </a:spcBef>
              <a:spcAft>
                <a:spcPts val="0"/>
              </a:spcAft>
              <a:buSzPts val="2000"/>
              <a:buChar char="○"/>
            </a:pPr>
            <a:r>
              <a:rPr lang="es-CL" sz="900" b="0" i="0">
                <a:solidFill>
                  <a:srgbClr val="000000"/>
                </a:solidFill>
                <a:latin typeface="Quattrocento Sans"/>
                <a:ea typeface="Quattrocento Sans"/>
                <a:cs typeface="Quattrocento Sans"/>
                <a:sym typeface="Quattrocento Sans"/>
              </a:rPr>
              <a:t>Determinar la idoneidad de los datos para su uso.</a:t>
            </a:r>
            <a:endParaRPr/>
          </a:p>
          <a:p>
            <a:pPr marL="914400" lvl="1" indent="-355600" algn="l" rtl="0">
              <a:lnSpc>
                <a:spcPct val="150000"/>
              </a:lnSpc>
              <a:spcBef>
                <a:spcPts val="0"/>
              </a:spcBef>
              <a:spcAft>
                <a:spcPts val="0"/>
              </a:spcAft>
              <a:buSzPts val="2000"/>
              <a:buChar char="○"/>
            </a:pPr>
            <a:r>
              <a:rPr lang="es-CL" sz="900" b="0" i="0">
                <a:solidFill>
                  <a:srgbClr val="000000"/>
                </a:solidFill>
                <a:latin typeface="Quattrocento Sans"/>
                <a:ea typeface="Quattrocento Sans"/>
                <a:cs typeface="Quattrocento Sans"/>
                <a:sym typeface="Quattrocento Sans"/>
              </a:rPr>
              <a:t>Informar a los cambios se han realizado desde la última vez que accedieron a los datos.</a:t>
            </a:r>
            <a:endParaRPr sz="1000">
              <a:latin typeface="Quattrocento Sans"/>
              <a:ea typeface="Quattrocento Sans"/>
              <a:cs typeface="Quattrocento Sans"/>
              <a:sym typeface="Quattrocento Sans"/>
            </a:endParaRPr>
          </a:p>
        </p:txBody>
      </p:sp>
      <p:sp>
        <p:nvSpPr>
          <p:cNvPr id="501" name="Google Shape;501;p2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51</a:t>
            </a:fld>
            <a:endParaRPr/>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05"/>
        <p:cNvGrpSpPr/>
        <p:nvPr/>
      </p:nvGrpSpPr>
      <p:grpSpPr>
        <a:xfrm>
          <a:off x="0" y="0"/>
          <a:ext cx="0" cy="0"/>
          <a:chOff x="0" y="0"/>
          <a:chExt cx="0" cy="0"/>
        </a:xfrm>
      </p:grpSpPr>
      <p:sp>
        <p:nvSpPr>
          <p:cNvPr id="506" name="Google Shape;506;p28"/>
          <p:cNvSpPr txBox="1"/>
          <p:nvPr/>
        </p:nvSpPr>
        <p:spPr>
          <a:xfrm>
            <a:off x="365767" y="1435013"/>
            <a:ext cx="2948384" cy="3530786"/>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CL" sz="900" b="1" i="0" u="none" strike="noStrike" cap="none">
                <a:solidFill>
                  <a:schemeClr val="dk1"/>
                </a:solidFill>
                <a:latin typeface="Quattrocento Sans"/>
                <a:ea typeface="Quattrocento Sans"/>
                <a:cs typeface="Quattrocento Sans"/>
                <a:sym typeface="Quattrocento Sans"/>
              </a:rPr>
              <a:t>Modelo de datos Inicial</a:t>
            </a:r>
            <a:endParaRPr sz="900" b="1" i="0" u="none" strike="noStrike" cap="none">
              <a:solidFill>
                <a:schemeClr val="dk1"/>
              </a:solidFill>
              <a:latin typeface="Quattrocento Sans"/>
              <a:ea typeface="Quattrocento Sans"/>
              <a:cs typeface="Quattrocento Sans"/>
              <a:sym typeface="Quattrocento Sans"/>
            </a:endParaRPr>
          </a:p>
        </p:txBody>
      </p:sp>
      <p:sp>
        <p:nvSpPr>
          <p:cNvPr id="507" name="Google Shape;507;p28"/>
          <p:cNvSpPr txBox="1"/>
          <p:nvPr/>
        </p:nvSpPr>
        <p:spPr>
          <a:xfrm>
            <a:off x="3314151" y="1435013"/>
            <a:ext cx="2948384" cy="3530786"/>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CL" sz="900" b="1" i="0" u="none" strike="noStrike" cap="none">
                <a:solidFill>
                  <a:schemeClr val="dk1"/>
                </a:solidFill>
                <a:latin typeface="Quattrocento Sans"/>
                <a:ea typeface="Quattrocento Sans"/>
                <a:cs typeface="Quattrocento Sans"/>
                <a:sym typeface="Quattrocento Sans"/>
              </a:rPr>
              <a:t>Modelo de datos con atributos calculados</a:t>
            </a:r>
            <a:endParaRPr sz="900" b="1" i="0" u="none" strike="noStrike" cap="none">
              <a:solidFill>
                <a:schemeClr val="dk1"/>
              </a:solidFill>
              <a:latin typeface="Quattrocento Sans"/>
              <a:ea typeface="Quattrocento Sans"/>
              <a:cs typeface="Quattrocento Sans"/>
              <a:sym typeface="Quattrocento Sans"/>
            </a:endParaRPr>
          </a:p>
        </p:txBody>
      </p:sp>
      <p:sp>
        <p:nvSpPr>
          <p:cNvPr id="508" name="Google Shape;508;p28"/>
          <p:cNvSpPr txBox="1"/>
          <p:nvPr/>
        </p:nvSpPr>
        <p:spPr>
          <a:xfrm>
            <a:off x="6262535" y="1435013"/>
            <a:ext cx="2387550" cy="3530786"/>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CL" sz="900" b="1" i="0" u="none" strike="noStrike" cap="none">
                <a:solidFill>
                  <a:schemeClr val="dk1"/>
                </a:solidFill>
                <a:latin typeface="Quattrocento Sans"/>
                <a:ea typeface="Quattrocento Sans"/>
                <a:cs typeface="Quattrocento Sans"/>
                <a:sym typeface="Quattrocento Sans"/>
              </a:rPr>
              <a:t>Dataset modelamiento</a:t>
            </a:r>
            <a:endParaRPr sz="900" b="1" i="0" u="none" strike="noStrike" cap="none">
              <a:solidFill>
                <a:schemeClr val="dk1"/>
              </a:solidFill>
              <a:latin typeface="Quattrocento Sans"/>
              <a:ea typeface="Quattrocento Sans"/>
              <a:cs typeface="Quattrocento Sans"/>
              <a:sym typeface="Quattrocento Sans"/>
            </a:endParaRPr>
          </a:p>
        </p:txBody>
      </p:sp>
      <p:sp>
        <p:nvSpPr>
          <p:cNvPr id="509" name="Google Shape;509;p28"/>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t>Modelo de datos</a:t>
            </a:r>
            <a:endParaRPr/>
          </a:p>
        </p:txBody>
      </p:sp>
      <p:sp>
        <p:nvSpPr>
          <p:cNvPr id="510" name="Google Shape;510;p2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52</a:t>
            </a:fld>
            <a:endParaRPr/>
          </a:p>
        </p:txBody>
      </p:sp>
      <p:pic>
        <p:nvPicPr>
          <p:cNvPr id="511" name="Google Shape;511;p28"/>
          <p:cNvPicPr preferRelativeResize="0"/>
          <p:nvPr/>
        </p:nvPicPr>
        <p:blipFill rotWithShape="1">
          <a:blip r:embed="rId3">
            <a:alphaModFix/>
          </a:blip>
          <a:srcRect/>
          <a:stretch/>
        </p:blipFill>
        <p:spPr>
          <a:xfrm>
            <a:off x="487410" y="2112165"/>
            <a:ext cx="2691865" cy="2048461"/>
          </a:xfrm>
          <a:prstGeom prst="rect">
            <a:avLst/>
          </a:prstGeom>
          <a:noFill/>
          <a:ln>
            <a:noFill/>
          </a:ln>
        </p:spPr>
      </p:pic>
      <p:pic>
        <p:nvPicPr>
          <p:cNvPr id="512" name="Google Shape;512;p28"/>
          <p:cNvPicPr preferRelativeResize="0"/>
          <p:nvPr/>
        </p:nvPicPr>
        <p:blipFill rotWithShape="1">
          <a:blip r:embed="rId4">
            <a:alphaModFix/>
          </a:blip>
          <a:srcRect/>
          <a:stretch/>
        </p:blipFill>
        <p:spPr>
          <a:xfrm>
            <a:off x="3352304" y="2185580"/>
            <a:ext cx="2824486" cy="2106099"/>
          </a:xfrm>
          <a:prstGeom prst="rect">
            <a:avLst/>
          </a:prstGeom>
          <a:noFill/>
          <a:ln>
            <a:noFill/>
          </a:ln>
        </p:spPr>
      </p:pic>
      <p:pic>
        <p:nvPicPr>
          <p:cNvPr id="513" name="Google Shape;513;p28"/>
          <p:cNvPicPr preferRelativeResize="0"/>
          <p:nvPr/>
        </p:nvPicPr>
        <p:blipFill rotWithShape="1">
          <a:blip r:embed="rId5">
            <a:alphaModFix/>
          </a:blip>
          <a:srcRect/>
          <a:stretch/>
        </p:blipFill>
        <p:spPr>
          <a:xfrm>
            <a:off x="6936915" y="1689524"/>
            <a:ext cx="1249689" cy="3248366"/>
          </a:xfrm>
          <a:prstGeom prst="rect">
            <a:avLst/>
          </a:prstGeom>
          <a:noFill/>
          <a:ln>
            <a:noFill/>
          </a:ln>
        </p:spPr>
      </p:pic>
      <p:pic>
        <p:nvPicPr>
          <p:cNvPr id="514" name="Google Shape;514;p28" descr="Imagen que contiene cuarto, dibujo&#10;&#10;Descripción generada automáticamente"/>
          <p:cNvPicPr preferRelativeResize="0"/>
          <p:nvPr/>
        </p:nvPicPr>
        <p:blipFill rotWithShape="1">
          <a:blip r:embed="rId6">
            <a:alphaModFix/>
          </a:blip>
          <a:srcRect/>
          <a:stretch/>
        </p:blipFill>
        <p:spPr>
          <a:xfrm>
            <a:off x="2972479" y="1474789"/>
            <a:ext cx="298800" cy="298800"/>
          </a:xfrm>
          <a:prstGeom prst="rect">
            <a:avLst/>
          </a:prstGeom>
          <a:noFill/>
          <a:ln>
            <a:noFill/>
          </a:ln>
        </p:spPr>
      </p:pic>
      <p:grpSp>
        <p:nvGrpSpPr>
          <p:cNvPr id="515" name="Google Shape;515;p28"/>
          <p:cNvGrpSpPr/>
          <p:nvPr/>
        </p:nvGrpSpPr>
        <p:grpSpPr>
          <a:xfrm>
            <a:off x="5908547" y="1474789"/>
            <a:ext cx="323547" cy="322250"/>
            <a:chOff x="5920863" y="1474789"/>
            <a:chExt cx="323547" cy="322250"/>
          </a:xfrm>
        </p:grpSpPr>
        <p:pic>
          <p:nvPicPr>
            <p:cNvPr id="516" name="Google Shape;516;p28" descr="Imagen que contiene cuarto, dibujo&#10;&#10;Descripción generada automáticamente"/>
            <p:cNvPicPr preferRelativeResize="0"/>
            <p:nvPr/>
          </p:nvPicPr>
          <p:blipFill rotWithShape="1">
            <a:blip r:embed="rId6">
              <a:alphaModFix/>
            </a:blip>
            <a:srcRect/>
            <a:stretch/>
          </p:blipFill>
          <p:spPr>
            <a:xfrm>
              <a:off x="5920863" y="1474789"/>
              <a:ext cx="298800" cy="298800"/>
            </a:xfrm>
            <a:prstGeom prst="rect">
              <a:avLst/>
            </a:prstGeom>
            <a:noFill/>
            <a:ln>
              <a:noFill/>
            </a:ln>
          </p:spPr>
        </p:pic>
        <p:pic>
          <p:nvPicPr>
            <p:cNvPr id="517" name="Google Shape;517;p28"/>
            <p:cNvPicPr preferRelativeResize="0"/>
            <p:nvPr/>
          </p:nvPicPr>
          <p:blipFill rotWithShape="1">
            <a:blip r:embed="rId7">
              <a:alphaModFix/>
            </a:blip>
            <a:srcRect/>
            <a:stretch/>
          </p:blipFill>
          <p:spPr>
            <a:xfrm>
              <a:off x="6128314" y="1680943"/>
              <a:ext cx="116096" cy="116096"/>
            </a:xfrm>
            <a:prstGeom prst="rect">
              <a:avLst/>
            </a:prstGeom>
            <a:noFill/>
            <a:ln>
              <a:noFill/>
            </a:ln>
          </p:spPr>
        </p:pic>
      </p:grpSp>
      <p:pic>
        <p:nvPicPr>
          <p:cNvPr id="518" name="Google Shape;518;p28" descr="Un dibujo con letras&#10;&#10;Descripción generada automáticamente con confianza baja"/>
          <p:cNvPicPr preferRelativeResize="0"/>
          <p:nvPr/>
        </p:nvPicPr>
        <p:blipFill rotWithShape="1">
          <a:blip r:embed="rId8">
            <a:alphaModFix/>
          </a:blip>
          <a:srcRect/>
          <a:stretch/>
        </p:blipFill>
        <p:spPr>
          <a:xfrm>
            <a:off x="8288059" y="1435013"/>
            <a:ext cx="362026" cy="362026"/>
          </a:xfrm>
          <a:prstGeom prst="rect">
            <a:avLst/>
          </a:prstGeom>
          <a:noFill/>
          <a:ln>
            <a:noFill/>
          </a:ln>
        </p:spPr>
      </p:pic>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22"/>
        <p:cNvGrpSpPr/>
        <p:nvPr/>
      </p:nvGrpSpPr>
      <p:grpSpPr>
        <a:xfrm>
          <a:off x="0" y="0"/>
          <a:ext cx="0" cy="0"/>
          <a:chOff x="0" y="0"/>
          <a:chExt cx="0" cy="0"/>
        </a:xfrm>
      </p:grpSpPr>
      <p:sp>
        <p:nvSpPr>
          <p:cNvPr id="523" name="Google Shape;523;p29"/>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t>Metodología Design Thinking</a:t>
            </a:r>
            <a:endParaRPr>
              <a:highlight>
                <a:schemeClr val="accent1"/>
              </a:highlight>
            </a:endParaRPr>
          </a:p>
        </p:txBody>
      </p:sp>
      <p:sp>
        <p:nvSpPr>
          <p:cNvPr id="524" name="Google Shape;524;p29"/>
          <p:cNvSpPr txBox="1">
            <a:spLocks noGrp="1"/>
          </p:cNvSpPr>
          <p:nvPr>
            <p:ph type="body" idx="1"/>
          </p:nvPr>
        </p:nvSpPr>
        <p:spPr>
          <a:xfrm>
            <a:off x="715044" y="1637651"/>
            <a:ext cx="3992423" cy="2973538"/>
          </a:xfrm>
          <a:prstGeom prst="rect">
            <a:avLst/>
          </a:prstGeom>
          <a:noFill/>
          <a:ln>
            <a:noFill/>
          </a:ln>
        </p:spPr>
        <p:txBody>
          <a:bodyPr spcFirstLastPara="1" wrap="square" lIns="91425" tIns="91425" rIns="91425" bIns="91425" anchor="t" anchorCtr="0">
            <a:noAutofit/>
          </a:bodyPr>
          <a:lstStyle/>
          <a:p>
            <a:pPr marL="0" lvl="0" indent="0" algn="just" rtl="0">
              <a:lnSpc>
                <a:spcPct val="107000"/>
              </a:lnSpc>
              <a:spcBef>
                <a:spcPts val="600"/>
              </a:spcBef>
              <a:spcAft>
                <a:spcPts val="0"/>
              </a:spcAft>
              <a:buSzPts val="2400"/>
              <a:buNone/>
            </a:pPr>
            <a:r>
              <a:rPr lang="es-CL" sz="1600">
                <a:latin typeface="Quattrocento Sans"/>
                <a:ea typeface="Quattrocento Sans"/>
                <a:cs typeface="Quattrocento Sans"/>
                <a:sym typeface="Quattrocento Sans"/>
              </a:rPr>
              <a:t>Focalizada en el ser humano, en la persona, donde, a través de la empatía, comienza un viaje hacia el conocimiento del cliente, definiendo lo que realmente esta buscando, su objetivo, permitiendo generar etapas posteriores de brainstorming, prototipado como resultado de la congregación de ideas y, finalmente, la puesta en marcha como paso culmine.</a:t>
            </a:r>
            <a:endParaRPr/>
          </a:p>
        </p:txBody>
      </p:sp>
      <p:grpSp>
        <p:nvGrpSpPr>
          <p:cNvPr id="525" name="Google Shape;525;p29"/>
          <p:cNvGrpSpPr/>
          <p:nvPr/>
        </p:nvGrpSpPr>
        <p:grpSpPr>
          <a:xfrm>
            <a:off x="916458" y="1019750"/>
            <a:ext cx="214625" cy="214625"/>
            <a:chOff x="2594050" y="1631825"/>
            <a:chExt cx="439625" cy="439625"/>
          </a:xfrm>
        </p:grpSpPr>
        <p:sp>
          <p:nvSpPr>
            <p:cNvPr id="526" name="Google Shape;526;p2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0" name="Google Shape;530;p2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53</a:t>
            </a:fld>
            <a:endParaRPr/>
          </a:p>
        </p:txBody>
      </p:sp>
      <p:pic>
        <p:nvPicPr>
          <p:cNvPr id="531" name="Google Shape;531;p29" descr="Design Thinking: Qué es, fases y beneficios - Doonamis"/>
          <p:cNvPicPr preferRelativeResize="0"/>
          <p:nvPr/>
        </p:nvPicPr>
        <p:blipFill rotWithShape="1">
          <a:blip r:embed="rId3">
            <a:alphaModFix amt="20000"/>
          </a:blip>
          <a:srcRect/>
          <a:stretch/>
        </p:blipFill>
        <p:spPr>
          <a:xfrm>
            <a:off x="4470715" y="1722188"/>
            <a:ext cx="4621212" cy="2296967"/>
          </a:xfrm>
          <a:prstGeom prst="rect">
            <a:avLst/>
          </a:prstGeom>
          <a:noFill/>
          <a:ln>
            <a:noFill/>
          </a:ln>
        </p:spPr>
      </p:pic>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pic>
        <p:nvPicPr>
          <p:cNvPr id="536" name="Google Shape;536;p30"/>
          <p:cNvPicPr preferRelativeResize="0"/>
          <p:nvPr/>
        </p:nvPicPr>
        <p:blipFill rotWithShape="1">
          <a:blip r:embed="rId3">
            <a:alphaModFix/>
          </a:blip>
          <a:srcRect/>
          <a:stretch/>
        </p:blipFill>
        <p:spPr>
          <a:xfrm>
            <a:off x="105152" y="825462"/>
            <a:ext cx="8933695" cy="4202833"/>
          </a:xfrm>
          <a:prstGeom prst="rect">
            <a:avLst/>
          </a:prstGeom>
          <a:noFill/>
          <a:ln>
            <a:noFill/>
          </a:ln>
        </p:spPr>
      </p:pic>
      <p:grpSp>
        <p:nvGrpSpPr>
          <p:cNvPr id="537" name="Google Shape;537;p30"/>
          <p:cNvGrpSpPr/>
          <p:nvPr/>
        </p:nvGrpSpPr>
        <p:grpSpPr>
          <a:xfrm>
            <a:off x="916458" y="1019750"/>
            <a:ext cx="214625" cy="214625"/>
            <a:chOff x="2594050" y="1631825"/>
            <a:chExt cx="439625" cy="439625"/>
          </a:xfrm>
        </p:grpSpPr>
        <p:sp>
          <p:nvSpPr>
            <p:cNvPr id="538" name="Google Shape;538;p3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2" name="Google Shape;542;p3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54</a:t>
            </a:fld>
            <a:endParaRPr/>
          </a:p>
        </p:txBody>
      </p:sp>
      <p:sp>
        <p:nvSpPr>
          <p:cNvPr id="543" name="Google Shape;543;p30"/>
          <p:cNvSpPr txBox="1">
            <a:spLocks noGrp="1"/>
          </p:cNvSpPr>
          <p:nvPr>
            <p:ph type="title"/>
          </p:nvPr>
        </p:nvSpPr>
        <p:spPr>
          <a:xfrm>
            <a:off x="1336093" y="115205"/>
            <a:ext cx="4726039" cy="79423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t>Fases Metodología Design Thinking</a:t>
            </a:r>
            <a:endParaRPr>
              <a:highlight>
                <a:schemeClr val="accent1"/>
              </a:highlight>
            </a:endParaRPr>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pic>
        <p:nvPicPr>
          <p:cNvPr id="194" name="Google Shape;194;p8"/>
          <p:cNvPicPr preferRelativeResize="0"/>
          <p:nvPr/>
        </p:nvPicPr>
        <p:blipFill rotWithShape="1">
          <a:blip r:embed="rId3">
            <a:alphaModFix/>
          </a:blip>
          <a:srcRect b="29253"/>
          <a:stretch/>
        </p:blipFill>
        <p:spPr>
          <a:xfrm>
            <a:off x="362057" y="1629279"/>
            <a:ext cx="743712" cy="526145"/>
          </a:xfrm>
          <a:prstGeom prst="rect">
            <a:avLst/>
          </a:prstGeom>
          <a:noFill/>
          <a:ln>
            <a:noFill/>
          </a:ln>
        </p:spPr>
      </p:pic>
      <p:sp>
        <p:nvSpPr>
          <p:cNvPr id="195" name="Google Shape;195;p8"/>
          <p:cNvSpPr txBox="1"/>
          <p:nvPr/>
        </p:nvSpPr>
        <p:spPr>
          <a:xfrm>
            <a:off x="1277822" y="1676658"/>
            <a:ext cx="19822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F6921D"/>
                </a:solidFill>
                <a:latin typeface="Quattrocento Sans"/>
                <a:ea typeface="Quattrocento Sans"/>
                <a:cs typeface="Quattrocento Sans"/>
                <a:sym typeface="Quattrocento Sans"/>
              </a:rPr>
              <a:t>Pedidos:</a:t>
            </a:r>
            <a:endParaRPr sz="1200" b="1" i="0" u="none" strike="noStrike" cap="none">
              <a:solidFill>
                <a:srgbClr val="F6921D"/>
              </a:solidFill>
              <a:latin typeface="Arial"/>
              <a:ea typeface="Arial"/>
              <a:cs typeface="Arial"/>
              <a:sym typeface="Arial"/>
            </a:endParaRPr>
          </a:p>
        </p:txBody>
      </p:sp>
      <p:sp>
        <p:nvSpPr>
          <p:cNvPr id="196" name="Google Shape;196;p8"/>
          <p:cNvSpPr txBox="1"/>
          <p:nvPr/>
        </p:nvSpPr>
        <p:spPr>
          <a:xfrm>
            <a:off x="2391087" y="1708296"/>
            <a:ext cx="602139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ial"/>
                <a:ea typeface="Arial"/>
                <a:cs typeface="Arial"/>
                <a:sym typeface="Arial"/>
              </a:rPr>
              <a:t>Hora del pedido, día de la semana,  cantidad, </a:t>
            </a:r>
            <a:r>
              <a:rPr lang="es-CL" sz="1600" b="1" i="0" u="none" strike="noStrike" cap="none">
                <a:solidFill>
                  <a:srgbClr val="000000"/>
                </a:solidFill>
                <a:latin typeface="Arial"/>
                <a:ea typeface="Arial"/>
                <a:cs typeface="Arial"/>
                <a:sym typeface="Arial"/>
              </a:rPr>
              <a:t>tiempo total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97" name="Google Shape;197;p8"/>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r>
              <a:rPr lang="es-CL"/>
              <a:t>La promesa</a:t>
            </a:r>
            <a:endParaRPr/>
          </a:p>
        </p:txBody>
      </p:sp>
      <p:sp>
        <p:nvSpPr>
          <p:cNvPr id="198" name="Google Shape;198;p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55</a:t>
            </a:fld>
            <a:endParaRPr/>
          </a:p>
        </p:txBody>
      </p:sp>
      <p:grpSp>
        <p:nvGrpSpPr>
          <p:cNvPr id="199" name="Google Shape;199;p8"/>
          <p:cNvGrpSpPr/>
          <p:nvPr/>
        </p:nvGrpSpPr>
        <p:grpSpPr>
          <a:xfrm>
            <a:off x="916458" y="1019750"/>
            <a:ext cx="214625" cy="214625"/>
            <a:chOff x="2594050" y="1631825"/>
            <a:chExt cx="439625" cy="439625"/>
          </a:xfrm>
        </p:grpSpPr>
        <p:sp>
          <p:nvSpPr>
            <p:cNvPr id="200" name="Google Shape;200;p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8"/>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4" name="Google Shape;204;p8"/>
          <p:cNvPicPr preferRelativeResize="0"/>
          <p:nvPr/>
        </p:nvPicPr>
        <p:blipFill rotWithShape="1">
          <a:blip r:embed="rId4">
            <a:alphaModFix/>
          </a:blip>
          <a:srcRect b="21341"/>
          <a:stretch/>
        </p:blipFill>
        <p:spPr>
          <a:xfrm>
            <a:off x="331512" y="3221484"/>
            <a:ext cx="871499" cy="685502"/>
          </a:xfrm>
          <a:prstGeom prst="rect">
            <a:avLst/>
          </a:prstGeom>
          <a:noFill/>
          <a:ln>
            <a:noFill/>
          </a:ln>
        </p:spPr>
      </p:pic>
      <p:sp>
        <p:nvSpPr>
          <p:cNvPr id="205" name="Google Shape;205;p8"/>
          <p:cNvSpPr txBox="1"/>
          <p:nvPr/>
        </p:nvSpPr>
        <p:spPr>
          <a:xfrm>
            <a:off x="1277825" y="3379907"/>
            <a:ext cx="19822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F6921D"/>
                </a:solidFill>
                <a:latin typeface="Quattrocento Sans"/>
                <a:ea typeface="Quattrocento Sans"/>
                <a:cs typeface="Quattrocento Sans"/>
                <a:sym typeface="Quattrocento Sans"/>
              </a:rPr>
              <a:t>Supermercados:</a:t>
            </a:r>
            <a:endParaRPr sz="1200" b="1" i="0" u="none" strike="noStrike" cap="none">
              <a:solidFill>
                <a:srgbClr val="F6921D"/>
              </a:solidFill>
              <a:latin typeface="Arial"/>
              <a:ea typeface="Arial"/>
              <a:cs typeface="Arial"/>
              <a:sym typeface="Arial"/>
            </a:endParaRPr>
          </a:p>
        </p:txBody>
      </p:sp>
      <p:pic>
        <p:nvPicPr>
          <p:cNvPr id="206" name="Google Shape;206;p8"/>
          <p:cNvPicPr preferRelativeResize="0"/>
          <p:nvPr/>
        </p:nvPicPr>
        <p:blipFill rotWithShape="1">
          <a:blip r:embed="rId5">
            <a:alphaModFix/>
          </a:blip>
          <a:srcRect t="6140" b="16680"/>
          <a:stretch/>
        </p:blipFill>
        <p:spPr>
          <a:xfrm>
            <a:off x="362057" y="2457747"/>
            <a:ext cx="800965" cy="618164"/>
          </a:xfrm>
          <a:prstGeom prst="rect">
            <a:avLst/>
          </a:prstGeom>
          <a:noFill/>
          <a:ln>
            <a:noFill/>
          </a:ln>
        </p:spPr>
      </p:pic>
      <p:pic>
        <p:nvPicPr>
          <p:cNvPr id="207" name="Google Shape;207;p8"/>
          <p:cNvPicPr preferRelativeResize="0"/>
          <p:nvPr/>
        </p:nvPicPr>
        <p:blipFill rotWithShape="1">
          <a:blip r:embed="rId6">
            <a:alphaModFix/>
          </a:blip>
          <a:srcRect b="17422"/>
          <a:stretch/>
        </p:blipFill>
        <p:spPr>
          <a:xfrm flipH="1">
            <a:off x="331512" y="4087868"/>
            <a:ext cx="800965" cy="661419"/>
          </a:xfrm>
          <a:prstGeom prst="rect">
            <a:avLst/>
          </a:prstGeom>
          <a:noFill/>
          <a:ln>
            <a:noFill/>
          </a:ln>
        </p:spPr>
      </p:pic>
      <p:pic>
        <p:nvPicPr>
          <p:cNvPr id="208" name="Google Shape;208;p8"/>
          <p:cNvPicPr preferRelativeResize="0"/>
          <p:nvPr/>
        </p:nvPicPr>
        <p:blipFill rotWithShape="1">
          <a:blip r:embed="rId7">
            <a:alphaModFix/>
          </a:blip>
          <a:srcRect b="19084"/>
          <a:stretch/>
        </p:blipFill>
        <p:spPr>
          <a:xfrm>
            <a:off x="6718263" y="272779"/>
            <a:ext cx="998318" cy="807799"/>
          </a:xfrm>
          <a:prstGeom prst="rect">
            <a:avLst/>
          </a:prstGeom>
          <a:noFill/>
          <a:ln>
            <a:noFill/>
          </a:ln>
        </p:spPr>
      </p:pic>
      <p:sp>
        <p:nvSpPr>
          <p:cNvPr id="209" name="Google Shape;209;p8"/>
          <p:cNvSpPr txBox="1"/>
          <p:nvPr/>
        </p:nvSpPr>
        <p:spPr>
          <a:xfrm>
            <a:off x="6197959" y="98249"/>
            <a:ext cx="2038925"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s-CL" sz="6000" b="0" i="0" u="none" strike="noStrike" cap="none">
                <a:solidFill>
                  <a:srgbClr val="000000"/>
                </a:solidFill>
                <a:latin typeface="Quattrocento Sans"/>
                <a:ea typeface="Quattrocento Sans"/>
                <a:cs typeface="Quattrocento Sans"/>
                <a:sym typeface="Quattrocento Sans"/>
              </a:rPr>
              <a:t>¿     ?</a:t>
            </a:r>
            <a:endParaRPr sz="6000" b="0" i="0" u="none" strike="noStrike" cap="none">
              <a:solidFill>
                <a:srgbClr val="000000"/>
              </a:solidFill>
              <a:latin typeface="Quattrocento Sans"/>
              <a:ea typeface="Quattrocento Sans"/>
              <a:cs typeface="Quattrocento Sans"/>
              <a:sym typeface="Quattrocento Sans"/>
            </a:endParaRPr>
          </a:p>
        </p:txBody>
      </p:sp>
      <p:sp>
        <p:nvSpPr>
          <p:cNvPr id="210" name="Google Shape;210;p8"/>
          <p:cNvSpPr txBox="1"/>
          <p:nvPr/>
        </p:nvSpPr>
        <p:spPr>
          <a:xfrm>
            <a:off x="1277823" y="2515817"/>
            <a:ext cx="19822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F6921D"/>
                </a:solidFill>
                <a:latin typeface="Quattrocento Sans"/>
                <a:ea typeface="Quattrocento Sans"/>
                <a:cs typeface="Quattrocento Sans"/>
                <a:sym typeface="Quattrocento Sans"/>
              </a:rPr>
              <a:t>Clientes:</a:t>
            </a:r>
            <a:endParaRPr sz="1200" b="1" i="0" u="none" strike="noStrike" cap="none">
              <a:solidFill>
                <a:srgbClr val="F6921D"/>
              </a:solidFill>
              <a:latin typeface="Arial"/>
              <a:ea typeface="Arial"/>
              <a:cs typeface="Arial"/>
              <a:sym typeface="Arial"/>
            </a:endParaRPr>
          </a:p>
        </p:txBody>
      </p:sp>
      <p:sp>
        <p:nvSpPr>
          <p:cNvPr id="211" name="Google Shape;211;p8"/>
          <p:cNvSpPr txBox="1"/>
          <p:nvPr/>
        </p:nvSpPr>
        <p:spPr>
          <a:xfrm>
            <a:off x="1277824" y="4213508"/>
            <a:ext cx="19822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F6921D"/>
                </a:solidFill>
                <a:latin typeface="Quattrocento Sans"/>
                <a:ea typeface="Quattrocento Sans"/>
                <a:cs typeface="Quattrocento Sans"/>
                <a:sym typeface="Quattrocento Sans"/>
              </a:rPr>
              <a:t>Picker:</a:t>
            </a:r>
            <a:endParaRPr sz="1200" b="1" i="0" u="none" strike="noStrike" cap="none">
              <a:solidFill>
                <a:srgbClr val="F6921D"/>
              </a:solidFill>
              <a:latin typeface="Arial"/>
              <a:ea typeface="Arial"/>
              <a:cs typeface="Arial"/>
              <a:sym typeface="Arial"/>
            </a:endParaRPr>
          </a:p>
        </p:txBody>
      </p:sp>
      <p:sp>
        <p:nvSpPr>
          <p:cNvPr id="212" name="Google Shape;212;p8"/>
          <p:cNvSpPr/>
          <p:nvPr/>
        </p:nvSpPr>
        <p:spPr>
          <a:xfrm>
            <a:off x="6597831" y="1660419"/>
            <a:ext cx="1239182" cy="400110"/>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cxnSp>
        <p:nvCxnSpPr>
          <p:cNvPr id="213" name="Google Shape;213;p8"/>
          <p:cNvCxnSpPr>
            <a:stCxn id="212" idx="0"/>
            <a:endCxn id="209" idx="2"/>
          </p:cNvCxnSpPr>
          <p:nvPr/>
        </p:nvCxnSpPr>
        <p:spPr>
          <a:xfrm rot="10800000">
            <a:off x="7217422" y="1113819"/>
            <a:ext cx="0" cy="546600"/>
          </a:xfrm>
          <a:prstGeom prst="straightConnector1">
            <a:avLst/>
          </a:prstGeom>
          <a:noFill/>
          <a:ln w="28575" cap="flat" cmpd="sng">
            <a:solidFill>
              <a:schemeClr val="accent2"/>
            </a:solidFill>
            <a:prstDash val="solid"/>
            <a:round/>
            <a:headEnd type="none" w="sm" len="sm"/>
            <a:tailEnd type="none" w="sm" len="sm"/>
          </a:ln>
        </p:spPr>
      </p:cxnSp>
      <p:sp>
        <p:nvSpPr>
          <p:cNvPr id="214" name="Google Shape;214;p8"/>
          <p:cNvSpPr txBox="1"/>
          <p:nvPr/>
        </p:nvSpPr>
        <p:spPr>
          <a:xfrm>
            <a:off x="2189503" y="4243997"/>
            <a:ext cx="57332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ial"/>
                <a:ea typeface="Arial"/>
                <a:cs typeface="Arial"/>
                <a:sym typeface="Arial"/>
              </a:rPr>
              <a:t>Clasificación, velocidad</a:t>
            </a:r>
            <a:endParaRPr sz="1600" b="1" i="0" u="none" strike="noStrike" cap="none">
              <a:solidFill>
                <a:srgbClr val="000000"/>
              </a:solidFill>
              <a:latin typeface="Arial"/>
              <a:ea typeface="Arial"/>
              <a:cs typeface="Arial"/>
              <a:sym typeface="Arial"/>
            </a:endParaRPr>
          </a:p>
        </p:txBody>
      </p:sp>
      <p:sp>
        <p:nvSpPr>
          <p:cNvPr id="215" name="Google Shape;215;p8"/>
          <p:cNvSpPr txBox="1"/>
          <p:nvPr/>
        </p:nvSpPr>
        <p:spPr>
          <a:xfrm>
            <a:off x="2391087" y="2546595"/>
            <a:ext cx="57332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ial"/>
                <a:ea typeface="Arial"/>
                <a:cs typeface="Arial"/>
                <a:sym typeface="Arial"/>
              </a:rPr>
              <a:t>Ubicación del cliente</a:t>
            </a:r>
            <a:endParaRPr sz="1600" b="1" i="0" u="none" strike="noStrike" cap="none">
              <a:solidFill>
                <a:srgbClr val="000000"/>
              </a:solidFill>
              <a:latin typeface="Arial"/>
              <a:ea typeface="Arial"/>
              <a:cs typeface="Arial"/>
              <a:sym typeface="Arial"/>
            </a:endParaRPr>
          </a:p>
        </p:txBody>
      </p:sp>
      <p:sp>
        <p:nvSpPr>
          <p:cNvPr id="216" name="Google Shape;216;p8"/>
          <p:cNvSpPr txBox="1"/>
          <p:nvPr/>
        </p:nvSpPr>
        <p:spPr>
          <a:xfrm>
            <a:off x="3241575" y="3421375"/>
            <a:ext cx="57332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ial"/>
                <a:ea typeface="Arial"/>
                <a:cs typeface="Arial"/>
                <a:sym typeface="Arial"/>
              </a:rPr>
              <a:t>Ubicación de la tienda</a:t>
            </a:r>
            <a:endParaRPr sz="16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6"/>
                                        </p:tgtEl>
                                        <p:attrNameLst>
                                          <p:attrName>style.visibility</p:attrName>
                                        </p:attrNameLst>
                                      </p:cBhvr>
                                      <p:to>
                                        <p:strVal val="visible"/>
                                      </p:to>
                                    </p:set>
                                    <p:animEffect transition="in" filter="fade">
                                      <p:cBhvr>
                                        <p:cTn id="15" dur="500"/>
                                        <p:tgtEl>
                                          <p:spTgt spid="206"/>
                                        </p:tgtEl>
                                      </p:cBhvr>
                                    </p:animEffect>
                                  </p:childTnLst>
                                </p:cTn>
                              </p:par>
                              <p:par>
                                <p:cTn id="16" presetID="10" presetClass="entr" presetSubtype="0" fill="hold" nodeType="withEffect">
                                  <p:stCondLst>
                                    <p:cond delay="0"/>
                                  </p:stCondLst>
                                  <p:childTnLst>
                                    <p:set>
                                      <p:cBhvr>
                                        <p:cTn id="17" dur="1" fill="hold">
                                          <p:stCondLst>
                                            <p:cond delay="0"/>
                                          </p:stCondLst>
                                        </p:cTn>
                                        <p:tgtEl>
                                          <p:spTgt spid="210"/>
                                        </p:tgtEl>
                                        <p:attrNameLst>
                                          <p:attrName>style.visibility</p:attrName>
                                        </p:attrNameLst>
                                      </p:cBhvr>
                                      <p:to>
                                        <p:strVal val="visible"/>
                                      </p:to>
                                    </p:set>
                                    <p:animEffect transition="in" filter="fade">
                                      <p:cBhvr>
                                        <p:cTn id="18" dur="500"/>
                                        <p:tgtEl>
                                          <p:spTgt spid="2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4"/>
                                        </p:tgtEl>
                                        <p:attrNameLst>
                                          <p:attrName>style.visibility</p:attrName>
                                        </p:attrNameLst>
                                      </p:cBhvr>
                                      <p:to>
                                        <p:strVal val="visible"/>
                                      </p:to>
                                    </p:set>
                                    <p:animEffect transition="in" filter="fade">
                                      <p:cBhvr>
                                        <p:cTn id="23" dur="500"/>
                                        <p:tgtEl>
                                          <p:spTgt spid="204"/>
                                        </p:tgtEl>
                                      </p:cBhvr>
                                    </p:animEffect>
                                  </p:childTnLst>
                                </p:cTn>
                              </p:par>
                              <p:par>
                                <p:cTn id="24" presetID="10" presetClass="entr" presetSubtype="0" fill="hold" nodeType="withEffect">
                                  <p:stCondLst>
                                    <p:cond delay="0"/>
                                  </p:stCondLst>
                                  <p:childTnLst>
                                    <p:set>
                                      <p:cBhvr>
                                        <p:cTn id="25" dur="1" fill="hold">
                                          <p:stCondLst>
                                            <p:cond delay="0"/>
                                          </p:stCondLst>
                                        </p:cTn>
                                        <p:tgtEl>
                                          <p:spTgt spid="205"/>
                                        </p:tgtEl>
                                        <p:attrNameLst>
                                          <p:attrName>style.visibility</p:attrName>
                                        </p:attrNameLst>
                                      </p:cBhvr>
                                      <p:to>
                                        <p:strVal val="visible"/>
                                      </p:to>
                                    </p:set>
                                    <p:animEffect transition="in" filter="fade">
                                      <p:cBhvr>
                                        <p:cTn id="26" dur="500"/>
                                        <p:tgtEl>
                                          <p:spTgt spid="20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nodeType="with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fade">
                                      <p:cBhvr>
                                        <p:cTn id="39" dur="500"/>
                                        <p:tgtEl>
                                          <p:spTgt spid="19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5"/>
                                        </p:tgtEl>
                                        <p:attrNameLst>
                                          <p:attrName>style.visibility</p:attrName>
                                        </p:attrNameLst>
                                      </p:cBhvr>
                                      <p:to>
                                        <p:strVal val="visible"/>
                                      </p:to>
                                    </p:set>
                                    <p:animEffect transition="in" filter="fade">
                                      <p:cBhvr>
                                        <p:cTn id="44" dur="500"/>
                                        <p:tgtEl>
                                          <p:spTgt spid="2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6"/>
                                        </p:tgtEl>
                                        <p:attrNameLst>
                                          <p:attrName>style.visibility</p:attrName>
                                        </p:attrNameLst>
                                      </p:cBhvr>
                                      <p:to>
                                        <p:strVal val="visible"/>
                                      </p:to>
                                    </p:set>
                                    <p:animEffect transition="in" filter="fade">
                                      <p:cBhvr>
                                        <p:cTn id="49" dur="500"/>
                                        <p:tgtEl>
                                          <p:spTgt spid="2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4"/>
                                        </p:tgtEl>
                                        <p:attrNameLst>
                                          <p:attrName>style.visibility</p:attrName>
                                        </p:attrNameLst>
                                      </p:cBhvr>
                                      <p:to>
                                        <p:strVal val="visible"/>
                                      </p:to>
                                    </p:set>
                                    <p:animEffect transition="in" filter="fade">
                                      <p:cBhvr>
                                        <p:cTn id="54" dur="500"/>
                                        <p:tgtEl>
                                          <p:spTgt spid="2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12"/>
                                        </p:tgtEl>
                                        <p:attrNameLst>
                                          <p:attrName>style.visibility</p:attrName>
                                        </p:attrNameLst>
                                      </p:cBhvr>
                                      <p:to>
                                        <p:strVal val="visible"/>
                                      </p:to>
                                    </p:set>
                                    <p:animEffect transition="in" filter="fade">
                                      <p:cBhvr>
                                        <p:cTn id="59" dur="500"/>
                                        <p:tgtEl>
                                          <p:spTgt spid="212"/>
                                        </p:tgtEl>
                                      </p:cBhvr>
                                    </p:animEffect>
                                  </p:childTnLst>
                                </p:cTn>
                              </p:par>
                              <p:par>
                                <p:cTn id="60" presetID="10" presetClass="entr" presetSubtype="0" fill="hold" nodeType="withEffect">
                                  <p:stCondLst>
                                    <p:cond delay="0"/>
                                  </p:stCondLst>
                                  <p:childTnLst>
                                    <p:set>
                                      <p:cBhvr>
                                        <p:cTn id="61" dur="1" fill="hold">
                                          <p:stCondLst>
                                            <p:cond delay="0"/>
                                          </p:stCondLst>
                                        </p:cTn>
                                        <p:tgtEl>
                                          <p:spTgt spid="213"/>
                                        </p:tgtEl>
                                        <p:attrNameLst>
                                          <p:attrName>style.visibility</p:attrName>
                                        </p:attrNameLst>
                                      </p:cBhvr>
                                      <p:to>
                                        <p:strVal val="visible"/>
                                      </p:to>
                                    </p:set>
                                    <p:animEffect transition="in" filter="fade">
                                      <p:cBhvr>
                                        <p:cTn id="6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9"/>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r>
              <a:rPr lang="es-CL"/>
              <a:t>Objetivo general</a:t>
            </a:r>
            <a:endParaRPr/>
          </a:p>
        </p:txBody>
      </p:sp>
      <p:sp>
        <p:nvSpPr>
          <p:cNvPr id="222" name="Google Shape;222;p9"/>
          <p:cNvSpPr txBox="1">
            <a:spLocks noGrp="1"/>
          </p:cNvSpPr>
          <p:nvPr>
            <p:ph type="body" idx="1"/>
          </p:nvPr>
        </p:nvSpPr>
        <p:spPr>
          <a:xfrm>
            <a:off x="12468" y="1538026"/>
            <a:ext cx="9119063" cy="912132"/>
          </a:xfrm>
          <a:prstGeom prst="rect">
            <a:avLst/>
          </a:prstGeom>
          <a:noFill/>
          <a:ln>
            <a:noFill/>
          </a:ln>
        </p:spPr>
        <p:txBody>
          <a:bodyPr spcFirstLastPara="1" wrap="square" lIns="91425" tIns="91425" rIns="91425" bIns="91425" anchor="t" anchorCtr="0">
            <a:noAutofit/>
          </a:bodyPr>
          <a:lstStyle/>
          <a:p>
            <a:pPr marL="76200" lvl="0" indent="0" algn="ctr" rtl="0">
              <a:lnSpc>
                <a:spcPct val="100000"/>
              </a:lnSpc>
              <a:spcBef>
                <a:spcPts val="600"/>
              </a:spcBef>
              <a:spcAft>
                <a:spcPts val="0"/>
              </a:spcAft>
              <a:buSzPts val="2400"/>
              <a:buNone/>
            </a:pPr>
            <a:r>
              <a:rPr lang="es-CL" sz="2000"/>
              <a:t>Lograr la </a:t>
            </a:r>
            <a:r>
              <a:rPr lang="es-CL" sz="2000" b="1">
                <a:solidFill>
                  <a:srgbClr val="F6921D"/>
                </a:solidFill>
              </a:rPr>
              <a:t>mejora de un modelo existente</a:t>
            </a:r>
            <a:r>
              <a:rPr lang="es-CL" sz="2000"/>
              <a:t>, con objeto de </a:t>
            </a:r>
            <a:r>
              <a:rPr lang="es-CL" sz="2000" b="1">
                <a:solidFill>
                  <a:srgbClr val="F6921D"/>
                </a:solidFill>
              </a:rPr>
              <a:t>diferenciarse</a:t>
            </a:r>
            <a:r>
              <a:rPr lang="es-CL" sz="2000"/>
              <a:t> de la competencia y </a:t>
            </a:r>
            <a:r>
              <a:rPr lang="es-CL" sz="2000" b="1">
                <a:solidFill>
                  <a:srgbClr val="F6921D"/>
                </a:solidFill>
              </a:rPr>
              <a:t>fidelizar</a:t>
            </a:r>
            <a:r>
              <a:rPr lang="es-CL" sz="2000"/>
              <a:t> al cliente final.</a:t>
            </a:r>
            <a:endParaRPr/>
          </a:p>
          <a:p>
            <a:pPr marL="76200" lvl="0" indent="0" algn="l" rtl="0">
              <a:lnSpc>
                <a:spcPct val="100000"/>
              </a:lnSpc>
              <a:spcBef>
                <a:spcPts val="600"/>
              </a:spcBef>
              <a:spcAft>
                <a:spcPts val="0"/>
              </a:spcAft>
              <a:buSzPts val="2400"/>
              <a:buNone/>
            </a:pPr>
            <a:endParaRPr/>
          </a:p>
        </p:txBody>
      </p:sp>
      <p:sp>
        <p:nvSpPr>
          <p:cNvPr id="223" name="Google Shape;223;p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56</a:t>
            </a:fld>
            <a:endParaRPr/>
          </a:p>
        </p:txBody>
      </p:sp>
      <p:grpSp>
        <p:nvGrpSpPr>
          <p:cNvPr id="224" name="Google Shape;224;p9"/>
          <p:cNvGrpSpPr/>
          <p:nvPr/>
        </p:nvGrpSpPr>
        <p:grpSpPr>
          <a:xfrm>
            <a:off x="916458" y="1019750"/>
            <a:ext cx="214625" cy="214625"/>
            <a:chOff x="2594050" y="1631825"/>
            <a:chExt cx="439625" cy="439625"/>
          </a:xfrm>
        </p:grpSpPr>
        <p:sp>
          <p:nvSpPr>
            <p:cNvPr id="225" name="Google Shape;225;p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9" name="Google Shape;229;p9"/>
          <p:cNvSpPr txBox="1"/>
          <p:nvPr/>
        </p:nvSpPr>
        <p:spPr>
          <a:xfrm>
            <a:off x="803088" y="3530418"/>
            <a:ext cx="1639213" cy="1082167"/>
          </a:xfrm>
          <a:prstGeom prst="rect">
            <a:avLst/>
          </a:prstGeom>
          <a:noFill/>
          <a:ln>
            <a:noFill/>
          </a:ln>
        </p:spPr>
        <p:txBody>
          <a:bodyPr spcFirstLastPara="1" wrap="square" lIns="91425" tIns="91425" rIns="91425" bIns="91425" anchor="t" anchorCtr="0">
            <a:noAutofit/>
          </a:bodyPr>
          <a:lstStyle/>
          <a:p>
            <a:pPr marL="76200" marR="0" lvl="0" indent="0" algn="ctr" rtl="0">
              <a:lnSpc>
                <a:spcPct val="100000"/>
              </a:lnSpc>
              <a:spcBef>
                <a:spcPts val="600"/>
              </a:spcBef>
              <a:spcAft>
                <a:spcPts val="0"/>
              </a:spcAft>
              <a:buClr>
                <a:srgbClr val="FFCD00"/>
              </a:buClr>
              <a:buSzPts val="2400"/>
              <a:buFont typeface="Quattrocento Sans"/>
              <a:buNone/>
            </a:pPr>
            <a:r>
              <a:rPr lang="es-CL" sz="1800" b="0" i="0" u="none" strike="noStrike" cap="none">
                <a:solidFill>
                  <a:schemeClr val="dk1"/>
                </a:solidFill>
                <a:latin typeface="Quattrocento Sans"/>
                <a:ea typeface="Quattrocento Sans"/>
                <a:cs typeface="Quattrocento Sans"/>
                <a:sym typeface="Quattrocento Sans"/>
              </a:rPr>
              <a:t>Analizar error modelo actual</a:t>
            </a:r>
            <a:endParaRPr sz="1400" b="0" i="0" u="none" strike="noStrike" cap="none">
              <a:solidFill>
                <a:srgbClr val="000000"/>
              </a:solidFill>
              <a:latin typeface="Arial"/>
              <a:ea typeface="Arial"/>
              <a:cs typeface="Arial"/>
              <a:sym typeface="Arial"/>
            </a:endParaRPr>
          </a:p>
          <a:p>
            <a:pPr marL="76200" marR="0" lvl="0" indent="0" algn="l" rtl="0">
              <a:lnSpc>
                <a:spcPct val="100000"/>
              </a:lnSpc>
              <a:spcBef>
                <a:spcPts val="600"/>
              </a:spcBef>
              <a:spcAft>
                <a:spcPts val="0"/>
              </a:spcAft>
              <a:buClr>
                <a:srgbClr val="FFCD00"/>
              </a:buClr>
              <a:buSzPts val="2400"/>
              <a:buFont typeface="Quattrocento Sans"/>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230" name="Google Shape;230;p9"/>
          <p:cNvSpPr txBox="1"/>
          <p:nvPr/>
        </p:nvSpPr>
        <p:spPr>
          <a:xfrm>
            <a:off x="3714746" y="3530417"/>
            <a:ext cx="1639213" cy="1082167"/>
          </a:xfrm>
          <a:prstGeom prst="rect">
            <a:avLst/>
          </a:prstGeom>
          <a:noFill/>
          <a:ln>
            <a:noFill/>
          </a:ln>
        </p:spPr>
        <p:txBody>
          <a:bodyPr spcFirstLastPara="1" wrap="square" lIns="91425" tIns="91425" rIns="91425" bIns="91425" anchor="t" anchorCtr="0">
            <a:noAutofit/>
          </a:bodyPr>
          <a:lstStyle/>
          <a:p>
            <a:pPr marL="76200" marR="0" lvl="0" indent="0" algn="ctr" rtl="0">
              <a:lnSpc>
                <a:spcPct val="100000"/>
              </a:lnSpc>
              <a:spcBef>
                <a:spcPts val="600"/>
              </a:spcBef>
              <a:spcAft>
                <a:spcPts val="0"/>
              </a:spcAft>
              <a:buClr>
                <a:srgbClr val="FFCD00"/>
              </a:buClr>
              <a:buSzPts val="2400"/>
              <a:buFont typeface="Quattrocento Sans"/>
              <a:buNone/>
            </a:pPr>
            <a:r>
              <a:rPr lang="es-CL" sz="1800" b="0" i="0" u="none" strike="noStrike" cap="none">
                <a:solidFill>
                  <a:schemeClr val="dk1"/>
                </a:solidFill>
                <a:latin typeface="Quattrocento Sans"/>
                <a:ea typeface="Quattrocento Sans"/>
                <a:cs typeface="Quattrocento Sans"/>
                <a:sym typeface="Quattrocento Sans"/>
              </a:rPr>
              <a:t>Generar un modelo que desafíe al actual</a:t>
            </a:r>
            <a:endParaRPr sz="1400" b="0" i="0" u="none" strike="noStrike" cap="none">
              <a:solidFill>
                <a:srgbClr val="000000"/>
              </a:solidFill>
              <a:latin typeface="Arial"/>
              <a:ea typeface="Arial"/>
              <a:cs typeface="Arial"/>
              <a:sym typeface="Arial"/>
            </a:endParaRPr>
          </a:p>
          <a:p>
            <a:pPr marL="76200" marR="0" lvl="0" indent="0" algn="l" rtl="0">
              <a:lnSpc>
                <a:spcPct val="100000"/>
              </a:lnSpc>
              <a:spcBef>
                <a:spcPts val="600"/>
              </a:spcBef>
              <a:spcAft>
                <a:spcPts val="0"/>
              </a:spcAft>
              <a:buClr>
                <a:srgbClr val="FFCD00"/>
              </a:buClr>
              <a:buSzPts val="2400"/>
              <a:buFont typeface="Quattrocento Sans"/>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231" name="Google Shape;231;p9"/>
          <p:cNvSpPr txBox="1"/>
          <p:nvPr/>
        </p:nvSpPr>
        <p:spPr>
          <a:xfrm>
            <a:off x="6626404" y="3530417"/>
            <a:ext cx="1639213" cy="1082167"/>
          </a:xfrm>
          <a:prstGeom prst="rect">
            <a:avLst/>
          </a:prstGeom>
          <a:noFill/>
          <a:ln>
            <a:noFill/>
          </a:ln>
        </p:spPr>
        <p:txBody>
          <a:bodyPr spcFirstLastPara="1" wrap="square" lIns="91425" tIns="91425" rIns="91425" bIns="91425" anchor="t" anchorCtr="0">
            <a:noAutofit/>
          </a:bodyPr>
          <a:lstStyle/>
          <a:p>
            <a:pPr marL="76200" marR="0" lvl="0" indent="0" algn="ctr" rtl="0">
              <a:lnSpc>
                <a:spcPct val="100000"/>
              </a:lnSpc>
              <a:spcBef>
                <a:spcPts val="600"/>
              </a:spcBef>
              <a:spcAft>
                <a:spcPts val="0"/>
              </a:spcAft>
              <a:buClr>
                <a:srgbClr val="FFCD00"/>
              </a:buClr>
              <a:buSzPts val="2400"/>
              <a:buFont typeface="Quattrocento Sans"/>
              <a:buNone/>
            </a:pPr>
            <a:r>
              <a:rPr lang="es-CL" sz="1800" b="0" i="0" u="none" strike="noStrike" cap="none">
                <a:solidFill>
                  <a:schemeClr val="dk1"/>
                </a:solidFill>
                <a:latin typeface="Quattrocento Sans"/>
                <a:ea typeface="Quattrocento Sans"/>
                <a:cs typeface="Quattrocento Sans"/>
                <a:sym typeface="Quattrocento Sans"/>
              </a:rPr>
              <a:t>Crear una estrategia para cumplir la promesa</a:t>
            </a:r>
            <a:endParaRPr sz="1400" b="0" i="0" u="none" strike="noStrike" cap="none">
              <a:solidFill>
                <a:srgbClr val="000000"/>
              </a:solidFill>
              <a:latin typeface="Arial"/>
              <a:ea typeface="Arial"/>
              <a:cs typeface="Arial"/>
              <a:sym typeface="Arial"/>
            </a:endParaRPr>
          </a:p>
          <a:p>
            <a:pPr marL="76200" marR="0" lvl="0" indent="0" algn="l" rtl="0">
              <a:lnSpc>
                <a:spcPct val="100000"/>
              </a:lnSpc>
              <a:spcBef>
                <a:spcPts val="600"/>
              </a:spcBef>
              <a:spcAft>
                <a:spcPts val="0"/>
              </a:spcAft>
              <a:buClr>
                <a:srgbClr val="FFCD00"/>
              </a:buClr>
              <a:buSzPts val="2400"/>
              <a:buFont typeface="Quattrocento Sans"/>
              <a:buNone/>
            </a:pPr>
            <a:endParaRPr sz="2400" b="0" i="0" u="none" strike="noStrike" cap="none">
              <a:solidFill>
                <a:schemeClr val="dk1"/>
              </a:solidFill>
              <a:latin typeface="Quattrocento Sans"/>
              <a:ea typeface="Quattrocento Sans"/>
              <a:cs typeface="Quattrocento Sans"/>
              <a:sym typeface="Quattrocento Sans"/>
            </a:endParaRPr>
          </a:p>
        </p:txBody>
      </p:sp>
      <p:grpSp>
        <p:nvGrpSpPr>
          <p:cNvPr id="232" name="Google Shape;232;p9"/>
          <p:cNvGrpSpPr/>
          <p:nvPr/>
        </p:nvGrpSpPr>
        <p:grpSpPr>
          <a:xfrm>
            <a:off x="1262694" y="2693343"/>
            <a:ext cx="720000" cy="720000"/>
            <a:chOff x="1059083" y="2711372"/>
            <a:chExt cx="720000" cy="720000"/>
          </a:xfrm>
        </p:grpSpPr>
        <p:sp>
          <p:nvSpPr>
            <p:cNvPr id="233" name="Google Shape;233;p9"/>
            <p:cNvSpPr/>
            <p:nvPr/>
          </p:nvSpPr>
          <p:spPr>
            <a:xfrm>
              <a:off x="1059083" y="2711372"/>
              <a:ext cx="720000" cy="720000"/>
            </a:xfrm>
            <a:prstGeom prst="ellipse">
              <a:avLst/>
            </a:prstGeom>
            <a:solidFill>
              <a:schemeClr val="accen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4" name="Google Shape;234;p9"/>
            <p:cNvSpPr/>
            <p:nvPr/>
          </p:nvSpPr>
          <p:spPr>
            <a:xfrm>
              <a:off x="1131083" y="2783372"/>
              <a:ext cx="576000" cy="576000"/>
            </a:xfrm>
            <a:prstGeom prst="ellipse">
              <a:avLst/>
            </a:prstGeom>
            <a:solidFill>
              <a:schemeClr val="l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35" name="Google Shape;235;p9"/>
          <p:cNvGrpSpPr/>
          <p:nvPr/>
        </p:nvGrpSpPr>
        <p:grpSpPr>
          <a:xfrm>
            <a:off x="4211999" y="2698686"/>
            <a:ext cx="720000" cy="720000"/>
            <a:chOff x="1059083" y="2711372"/>
            <a:chExt cx="720000" cy="720000"/>
          </a:xfrm>
        </p:grpSpPr>
        <p:sp>
          <p:nvSpPr>
            <p:cNvPr id="236" name="Google Shape;236;p9"/>
            <p:cNvSpPr/>
            <p:nvPr/>
          </p:nvSpPr>
          <p:spPr>
            <a:xfrm>
              <a:off x="1059083" y="2711372"/>
              <a:ext cx="720000" cy="720000"/>
            </a:xfrm>
            <a:prstGeom prst="ellipse">
              <a:avLst/>
            </a:prstGeom>
            <a:solidFill>
              <a:schemeClr val="accen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7" name="Google Shape;237;p9"/>
            <p:cNvSpPr/>
            <p:nvPr/>
          </p:nvSpPr>
          <p:spPr>
            <a:xfrm>
              <a:off x="1131083" y="2783372"/>
              <a:ext cx="576000" cy="576000"/>
            </a:xfrm>
            <a:prstGeom prst="ellipse">
              <a:avLst/>
            </a:prstGeom>
            <a:solidFill>
              <a:schemeClr val="l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38" name="Google Shape;238;p9"/>
          <p:cNvGrpSpPr/>
          <p:nvPr/>
        </p:nvGrpSpPr>
        <p:grpSpPr>
          <a:xfrm>
            <a:off x="7086010" y="2693343"/>
            <a:ext cx="720000" cy="720000"/>
            <a:chOff x="1059083" y="2711372"/>
            <a:chExt cx="720000" cy="720000"/>
          </a:xfrm>
        </p:grpSpPr>
        <p:sp>
          <p:nvSpPr>
            <p:cNvPr id="239" name="Google Shape;239;p9"/>
            <p:cNvSpPr/>
            <p:nvPr/>
          </p:nvSpPr>
          <p:spPr>
            <a:xfrm>
              <a:off x="1059083" y="2711372"/>
              <a:ext cx="720000" cy="720000"/>
            </a:xfrm>
            <a:prstGeom prst="ellipse">
              <a:avLst/>
            </a:prstGeom>
            <a:solidFill>
              <a:schemeClr val="accen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 name="Google Shape;240;p9"/>
            <p:cNvSpPr/>
            <p:nvPr/>
          </p:nvSpPr>
          <p:spPr>
            <a:xfrm>
              <a:off x="1131083" y="2783372"/>
              <a:ext cx="576000" cy="576000"/>
            </a:xfrm>
            <a:prstGeom prst="ellipse">
              <a:avLst/>
            </a:prstGeom>
            <a:solidFill>
              <a:schemeClr val="lt1"/>
            </a:solidFill>
            <a:ln>
              <a:noFill/>
            </a:ln>
            <a:effectLst>
              <a:outerShdw blurRad="50800" dist="38100" dir="2700000" algn="tl" rotWithShape="0">
                <a:srgbClr val="000000">
                  <a:alpha val="2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241" name="Google Shape;241;p9"/>
          <p:cNvPicPr preferRelativeResize="0"/>
          <p:nvPr/>
        </p:nvPicPr>
        <p:blipFill rotWithShape="1">
          <a:blip r:embed="rId3">
            <a:alphaModFix/>
          </a:blip>
          <a:srcRect b="6076"/>
          <a:stretch/>
        </p:blipFill>
        <p:spPr>
          <a:xfrm>
            <a:off x="7176010" y="2816164"/>
            <a:ext cx="540000" cy="507179"/>
          </a:xfrm>
          <a:prstGeom prst="rect">
            <a:avLst/>
          </a:prstGeom>
          <a:noFill/>
          <a:ln>
            <a:noFill/>
          </a:ln>
        </p:spPr>
      </p:pic>
      <p:pic>
        <p:nvPicPr>
          <p:cNvPr id="242" name="Google Shape;242;p9"/>
          <p:cNvPicPr preferRelativeResize="0"/>
          <p:nvPr/>
        </p:nvPicPr>
        <p:blipFill rotWithShape="1">
          <a:blip r:embed="rId4">
            <a:alphaModFix/>
          </a:blip>
          <a:srcRect/>
          <a:stretch/>
        </p:blipFill>
        <p:spPr>
          <a:xfrm>
            <a:off x="4301999" y="2783343"/>
            <a:ext cx="540000" cy="540000"/>
          </a:xfrm>
          <a:prstGeom prst="rect">
            <a:avLst/>
          </a:prstGeom>
          <a:noFill/>
          <a:ln>
            <a:noFill/>
          </a:ln>
        </p:spPr>
      </p:pic>
      <p:pic>
        <p:nvPicPr>
          <p:cNvPr id="243" name="Google Shape;243;p9"/>
          <p:cNvPicPr preferRelativeResize="0"/>
          <p:nvPr/>
        </p:nvPicPr>
        <p:blipFill rotWithShape="1">
          <a:blip r:embed="rId5">
            <a:alphaModFix/>
          </a:blip>
          <a:srcRect b="18656"/>
          <a:stretch/>
        </p:blipFill>
        <p:spPr>
          <a:xfrm>
            <a:off x="1327368" y="2837343"/>
            <a:ext cx="540000" cy="439257"/>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animEffect transition="in" filter="fade">
                                      <p:cBhvr>
                                        <p:cTn id="7" dur="500"/>
                                        <p:tgtEl>
                                          <p:spTgt spid="2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
                                            <p:txEl>
                                              <p:pRg st="1" end="1"/>
                                            </p:txEl>
                                          </p:spTgt>
                                        </p:tgtEl>
                                        <p:attrNameLst>
                                          <p:attrName>style.visibility</p:attrName>
                                        </p:attrNameLst>
                                      </p:cBhvr>
                                      <p:to>
                                        <p:strVal val="visible"/>
                                      </p:to>
                                    </p:set>
                                    <p:animEffect transition="in" filter="fade">
                                      <p:cBhvr>
                                        <p:cTn id="12" dur="500"/>
                                        <p:tgtEl>
                                          <p:spTgt spid="2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fade">
                                      <p:cBhvr>
                                        <p:cTn id="17" dur="500"/>
                                        <p:tgtEl>
                                          <p:spTgt spid="229"/>
                                        </p:tgtEl>
                                      </p:cBhvr>
                                    </p:animEffect>
                                  </p:childTnLst>
                                </p:cTn>
                              </p:par>
                              <p:par>
                                <p:cTn id="18" presetID="10" presetClass="entr" presetSubtype="0" fill="hold" nodeType="withEffect">
                                  <p:stCondLst>
                                    <p:cond delay="0"/>
                                  </p:stCondLst>
                                  <p:childTnLst>
                                    <p:set>
                                      <p:cBhvr>
                                        <p:cTn id="19" dur="1" fill="hold">
                                          <p:stCondLst>
                                            <p:cond delay="0"/>
                                          </p:stCondLst>
                                        </p:cTn>
                                        <p:tgtEl>
                                          <p:spTgt spid="232"/>
                                        </p:tgtEl>
                                        <p:attrNameLst>
                                          <p:attrName>style.visibility</p:attrName>
                                        </p:attrNameLst>
                                      </p:cBhvr>
                                      <p:to>
                                        <p:strVal val="visible"/>
                                      </p:to>
                                    </p:set>
                                    <p:animEffect transition="in" filter="fade">
                                      <p:cBhvr>
                                        <p:cTn id="20" dur="500"/>
                                        <p:tgtEl>
                                          <p:spTgt spid="232"/>
                                        </p:tgtEl>
                                      </p:cBhvr>
                                    </p:animEffect>
                                  </p:childTnLst>
                                </p:cTn>
                              </p:par>
                              <p:par>
                                <p:cTn id="21" presetID="10" presetClass="entr" presetSubtype="0" fill="hold" nodeType="withEffect">
                                  <p:stCondLst>
                                    <p:cond delay="0"/>
                                  </p:stCondLst>
                                  <p:childTnLst>
                                    <p:set>
                                      <p:cBhvr>
                                        <p:cTn id="22" dur="1" fill="hold">
                                          <p:stCondLst>
                                            <p:cond delay="0"/>
                                          </p:stCondLst>
                                        </p:cTn>
                                        <p:tgtEl>
                                          <p:spTgt spid="243"/>
                                        </p:tgtEl>
                                        <p:attrNameLst>
                                          <p:attrName>style.visibility</p:attrName>
                                        </p:attrNameLst>
                                      </p:cBhvr>
                                      <p:to>
                                        <p:strVal val="visible"/>
                                      </p:to>
                                    </p:set>
                                    <p:animEffect transition="in" filter="fade">
                                      <p:cBhvr>
                                        <p:cTn id="23" dur="500"/>
                                        <p:tgtEl>
                                          <p:spTgt spid="2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animEffect transition="in" filter="fade">
                                      <p:cBhvr>
                                        <p:cTn id="28" dur="500"/>
                                        <p:tgtEl>
                                          <p:spTgt spid="230"/>
                                        </p:tgtEl>
                                      </p:cBhvr>
                                    </p:animEffect>
                                  </p:childTnLst>
                                </p:cTn>
                              </p:par>
                              <p:par>
                                <p:cTn id="29" presetID="10" presetClass="entr" presetSubtype="0" fill="hold" nodeType="withEffect">
                                  <p:stCondLst>
                                    <p:cond delay="0"/>
                                  </p:stCondLst>
                                  <p:childTnLst>
                                    <p:set>
                                      <p:cBhvr>
                                        <p:cTn id="30" dur="1" fill="hold">
                                          <p:stCondLst>
                                            <p:cond delay="0"/>
                                          </p:stCondLst>
                                        </p:cTn>
                                        <p:tgtEl>
                                          <p:spTgt spid="235"/>
                                        </p:tgtEl>
                                        <p:attrNameLst>
                                          <p:attrName>style.visibility</p:attrName>
                                        </p:attrNameLst>
                                      </p:cBhvr>
                                      <p:to>
                                        <p:strVal val="visible"/>
                                      </p:to>
                                    </p:set>
                                    <p:animEffect transition="in" filter="fade">
                                      <p:cBhvr>
                                        <p:cTn id="31" dur="500"/>
                                        <p:tgtEl>
                                          <p:spTgt spid="235"/>
                                        </p:tgtEl>
                                      </p:cBhvr>
                                    </p:animEffect>
                                  </p:childTnLst>
                                </p:cTn>
                              </p:par>
                              <p:par>
                                <p:cTn id="32" presetID="10" presetClass="entr" presetSubtype="0" fill="hold" nodeType="withEffect">
                                  <p:stCondLst>
                                    <p:cond delay="0"/>
                                  </p:stCondLst>
                                  <p:childTnLst>
                                    <p:set>
                                      <p:cBhvr>
                                        <p:cTn id="33" dur="1" fill="hold">
                                          <p:stCondLst>
                                            <p:cond delay="0"/>
                                          </p:stCondLst>
                                        </p:cTn>
                                        <p:tgtEl>
                                          <p:spTgt spid="242"/>
                                        </p:tgtEl>
                                        <p:attrNameLst>
                                          <p:attrName>style.visibility</p:attrName>
                                        </p:attrNameLst>
                                      </p:cBhvr>
                                      <p:to>
                                        <p:strVal val="visible"/>
                                      </p:to>
                                    </p:set>
                                    <p:animEffect transition="in" filter="fade">
                                      <p:cBhvr>
                                        <p:cTn id="34" dur="500"/>
                                        <p:tgtEl>
                                          <p:spTgt spid="2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1"/>
                                        </p:tgtEl>
                                        <p:attrNameLst>
                                          <p:attrName>style.visibility</p:attrName>
                                        </p:attrNameLst>
                                      </p:cBhvr>
                                      <p:to>
                                        <p:strVal val="visible"/>
                                      </p:to>
                                    </p:set>
                                    <p:animEffect transition="in" filter="fade">
                                      <p:cBhvr>
                                        <p:cTn id="39" dur="500"/>
                                        <p:tgtEl>
                                          <p:spTgt spid="231"/>
                                        </p:tgtEl>
                                      </p:cBhvr>
                                    </p:animEffect>
                                  </p:childTnLst>
                                </p:cTn>
                              </p:par>
                              <p:par>
                                <p:cTn id="40" presetID="10" presetClass="entr" presetSubtype="0" fill="hold" nodeType="withEffect">
                                  <p:stCondLst>
                                    <p:cond delay="0"/>
                                  </p:stCondLst>
                                  <p:childTnLst>
                                    <p:set>
                                      <p:cBhvr>
                                        <p:cTn id="41" dur="1" fill="hold">
                                          <p:stCondLst>
                                            <p:cond delay="0"/>
                                          </p:stCondLst>
                                        </p:cTn>
                                        <p:tgtEl>
                                          <p:spTgt spid="238"/>
                                        </p:tgtEl>
                                        <p:attrNameLst>
                                          <p:attrName>style.visibility</p:attrName>
                                        </p:attrNameLst>
                                      </p:cBhvr>
                                      <p:to>
                                        <p:strVal val="visible"/>
                                      </p:to>
                                    </p:set>
                                    <p:animEffect transition="in" filter="fade">
                                      <p:cBhvr>
                                        <p:cTn id="42" dur="500"/>
                                        <p:tgtEl>
                                          <p:spTgt spid="238"/>
                                        </p:tgtEl>
                                      </p:cBhvr>
                                    </p:animEffect>
                                  </p:childTnLst>
                                </p:cTn>
                              </p:par>
                              <p:par>
                                <p:cTn id="43" presetID="10" presetClass="entr" presetSubtype="0" fill="hold" nodeType="withEffect">
                                  <p:stCondLst>
                                    <p:cond delay="0"/>
                                  </p:stCondLst>
                                  <p:childTnLst>
                                    <p:set>
                                      <p:cBhvr>
                                        <p:cTn id="44" dur="1" fill="hold">
                                          <p:stCondLst>
                                            <p:cond delay="0"/>
                                          </p:stCondLst>
                                        </p:cTn>
                                        <p:tgtEl>
                                          <p:spTgt spid="241"/>
                                        </p:tgtEl>
                                        <p:attrNameLst>
                                          <p:attrName>style.visibility</p:attrName>
                                        </p:attrNameLst>
                                      </p:cBhvr>
                                      <p:to>
                                        <p:strVal val="visible"/>
                                      </p:to>
                                    </p:set>
                                    <p:animEffect transition="in" filter="fade">
                                      <p:cBhvr>
                                        <p:cTn id="45"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554"/>
        <p:cNvGrpSpPr/>
        <p:nvPr/>
      </p:nvGrpSpPr>
      <p:grpSpPr>
        <a:xfrm>
          <a:off x="0" y="0"/>
          <a:ext cx="0" cy="0"/>
          <a:chOff x="0" y="0"/>
          <a:chExt cx="0" cy="0"/>
        </a:xfrm>
      </p:grpSpPr>
      <p:sp>
        <p:nvSpPr>
          <p:cNvPr id="555" name="Google Shape;555;p32"/>
          <p:cNvSpPr/>
          <p:nvPr/>
        </p:nvSpPr>
        <p:spPr>
          <a:xfrm>
            <a:off x="5185954" y="863490"/>
            <a:ext cx="2576796"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6" name="Google Shape;556;p32"/>
          <p:cNvSpPr txBox="1">
            <a:spLocks noGrp="1"/>
          </p:cNvSpPr>
          <p:nvPr>
            <p:ph type="title"/>
          </p:nvPr>
        </p:nvSpPr>
        <p:spPr>
          <a:xfrm>
            <a:off x="189089" y="112174"/>
            <a:ext cx="8785577" cy="60608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r>
              <a:rPr lang="es-CL" sz="1800"/>
              <a:t>Visualización de gráficos del modelo actual: Análisis del vector objetivo </a:t>
            </a:r>
            <a:endParaRPr sz="1800"/>
          </a:p>
        </p:txBody>
      </p:sp>
      <p:sp>
        <p:nvSpPr>
          <p:cNvPr id="557" name="Google Shape;557;p32"/>
          <p:cNvSpPr txBox="1">
            <a:spLocks noGrp="1"/>
          </p:cNvSpPr>
          <p:nvPr>
            <p:ph type="body" idx="1"/>
          </p:nvPr>
        </p:nvSpPr>
        <p:spPr>
          <a:xfrm>
            <a:off x="6355644" y="1523999"/>
            <a:ext cx="2427112" cy="322585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Clr>
                <a:srgbClr val="FFCD00"/>
              </a:buClr>
              <a:buSzPts val="2400"/>
              <a:buFont typeface="Quattrocento Sans"/>
              <a:buChar char="◉"/>
            </a:pPr>
            <a:r>
              <a:rPr lang="es-CL" sz="1600"/>
              <a:t>Alta concentración 0-200</a:t>
            </a:r>
            <a:endParaRPr/>
          </a:p>
          <a:p>
            <a:pPr marL="457200" lvl="0" indent="-228600" algn="l" rtl="0">
              <a:lnSpc>
                <a:spcPct val="100000"/>
              </a:lnSpc>
              <a:spcBef>
                <a:spcPts val="600"/>
              </a:spcBef>
              <a:spcAft>
                <a:spcPts val="0"/>
              </a:spcAft>
              <a:buClr>
                <a:srgbClr val="FFCD00"/>
              </a:buClr>
              <a:buSzPts val="2400"/>
              <a:buFont typeface="Quattrocento Sans"/>
              <a:buNone/>
            </a:pPr>
            <a:endParaRPr sz="1600"/>
          </a:p>
          <a:p>
            <a:pPr marL="457200" lvl="0" indent="-381000" algn="l" rtl="0">
              <a:lnSpc>
                <a:spcPct val="100000"/>
              </a:lnSpc>
              <a:spcBef>
                <a:spcPts val="600"/>
              </a:spcBef>
              <a:spcAft>
                <a:spcPts val="0"/>
              </a:spcAft>
              <a:buClr>
                <a:srgbClr val="FFCD00"/>
              </a:buClr>
              <a:buSzPts val="2400"/>
              <a:buFont typeface="Quattrocento Sans"/>
              <a:buChar char="◉"/>
            </a:pPr>
            <a:r>
              <a:rPr lang="es-CL" sz="1600"/>
              <a:t>Promedio=83 minutos.</a:t>
            </a:r>
            <a:endParaRPr/>
          </a:p>
          <a:p>
            <a:pPr marL="457200" lvl="0" indent="-228600" algn="l" rtl="0">
              <a:lnSpc>
                <a:spcPct val="100000"/>
              </a:lnSpc>
              <a:spcBef>
                <a:spcPts val="600"/>
              </a:spcBef>
              <a:spcAft>
                <a:spcPts val="0"/>
              </a:spcAft>
              <a:buClr>
                <a:srgbClr val="FFCD00"/>
              </a:buClr>
              <a:buSzPts val="2400"/>
              <a:buFont typeface="Quattrocento Sans"/>
              <a:buNone/>
            </a:pPr>
            <a:endParaRPr sz="1600"/>
          </a:p>
          <a:p>
            <a:pPr marL="457200" lvl="0" indent="-381000" algn="l" rtl="0">
              <a:lnSpc>
                <a:spcPct val="100000"/>
              </a:lnSpc>
              <a:spcBef>
                <a:spcPts val="600"/>
              </a:spcBef>
              <a:spcAft>
                <a:spcPts val="0"/>
              </a:spcAft>
              <a:buClr>
                <a:srgbClr val="FFCD00"/>
              </a:buClr>
              <a:buSzPts val="2400"/>
              <a:buFont typeface="Quattrocento Sans"/>
              <a:buChar char="◉"/>
            </a:pPr>
            <a:r>
              <a:rPr lang="es-CL" sz="1600"/>
              <a:t>Casos extremos corresponden a pedidos de madrugada.</a:t>
            </a:r>
            <a:endParaRPr/>
          </a:p>
        </p:txBody>
      </p:sp>
      <p:sp>
        <p:nvSpPr>
          <p:cNvPr id="558" name="Google Shape;558;p3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57</a:t>
            </a:fld>
            <a:endParaRPr/>
          </a:p>
        </p:txBody>
      </p:sp>
      <p:sp>
        <p:nvSpPr>
          <p:cNvPr id="559" name="Google Shape;559;p32"/>
          <p:cNvSpPr txBox="1"/>
          <p:nvPr/>
        </p:nvSpPr>
        <p:spPr>
          <a:xfrm>
            <a:off x="1381250" y="916005"/>
            <a:ext cx="7161977" cy="4102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“total_minutes” (minutos)</a:t>
            </a:r>
            <a:endParaRPr sz="2000" b="1" i="0" u="none" strike="noStrike" cap="none">
              <a:solidFill>
                <a:schemeClr val="dk1"/>
              </a:solidFill>
              <a:latin typeface="Lora"/>
              <a:ea typeface="Lora"/>
              <a:cs typeface="Lora"/>
              <a:sym typeface="Lora"/>
            </a:endParaRPr>
          </a:p>
        </p:txBody>
      </p:sp>
      <p:pic>
        <p:nvPicPr>
          <p:cNvPr id="560" name="Google Shape;560;p32" descr="Table&#10;&#10;Description automatically generated with medium confidence"/>
          <p:cNvPicPr preferRelativeResize="0"/>
          <p:nvPr/>
        </p:nvPicPr>
        <p:blipFill rotWithShape="1">
          <a:blip r:embed="rId3">
            <a:alphaModFix/>
          </a:blip>
          <a:srcRect/>
          <a:stretch/>
        </p:blipFill>
        <p:spPr>
          <a:xfrm>
            <a:off x="189089" y="1722931"/>
            <a:ext cx="6340850" cy="2702313"/>
          </a:xfrm>
          <a:prstGeom prst="rect">
            <a:avLst/>
          </a:prstGeom>
          <a:noFill/>
          <a:ln>
            <a:noFill/>
          </a:ln>
        </p:spPr>
      </p:pic>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564"/>
        <p:cNvGrpSpPr/>
        <p:nvPr/>
      </p:nvGrpSpPr>
      <p:grpSpPr>
        <a:xfrm>
          <a:off x="0" y="0"/>
          <a:ext cx="0" cy="0"/>
          <a:chOff x="0" y="0"/>
          <a:chExt cx="0" cy="0"/>
        </a:xfrm>
      </p:grpSpPr>
      <p:sp>
        <p:nvSpPr>
          <p:cNvPr id="565" name="Google Shape;565;p33"/>
          <p:cNvSpPr/>
          <p:nvPr/>
        </p:nvSpPr>
        <p:spPr>
          <a:xfrm>
            <a:off x="5185954" y="863490"/>
            <a:ext cx="2576796"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6" name="Google Shape;566;p33"/>
          <p:cNvSpPr txBox="1">
            <a:spLocks noGrp="1"/>
          </p:cNvSpPr>
          <p:nvPr>
            <p:ph type="title"/>
          </p:nvPr>
        </p:nvSpPr>
        <p:spPr>
          <a:xfrm>
            <a:off x="1381250" y="112175"/>
            <a:ext cx="5854928" cy="60531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r>
              <a:rPr lang="es-CL"/>
              <a:t>Visualización de gráficos del modelo actual</a:t>
            </a:r>
            <a:endParaRPr/>
          </a:p>
        </p:txBody>
      </p:sp>
      <p:sp>
        <p:nvSpPr>
          <p:cNvPr id="567" name="Google Shape;567;p33"/>
          <p:cNvSpPr txBox="1">
            <a:spLocks noGrp="1"/>
          </p:cNvSpPr>
          <p:nvPr>
            <p:ph type="body" idx="1"/>
          </p:nvPr>
        </p:nvSpPr>
        <p:spPr>
          <a:xfrm>
            <a:off x="4931034" y="1523999"/>
            <a:ext cx="3711471" cy="3225851"/>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Clr>
                <a:srgbClr val="FFCD00"/>
              </a:buClr>
              <a:buSzPts val="2400"/>
              <a:buFont typeface="Quattrocento Sans"/>
              <a:buChar char="◉"/>
            </a:pPr>
            <a:r>
              <a:rPr lang="es-CL" sz="1600"/>
              <a:t>Entre 0,4 y 26 kms.</a:t>
            </a:r>
            <a:endParaRPr/>
          </a:p>
          <a:p>
            <a:pPr marL="457200" lvl="0" indent="-228600" algn="l" rtl="0">
              <a:lnSpc>
                <a:spcPct val="100000"/>
              </a:lnSpc>
              <a:spcBef>
                <a:spcPts val="600"/>
              </a:spcBef>
              <a:spcAft>
                <a:spcPts val="0"/>
              </a:spcAft>
              <a:buClr>
                <a:srgbClr val="FFCD00"/>
              </a:buClr>
              <a:buSzPts val="2400"/>
              <a:buFont typeface="Quattrocento Sans"/>
              <a:buNone/>
            </a:pPr>
            <a:endParaRPr sz="1600"/>
          </a:p>
          <a:p>
            <a:pPr marL="457200" lvl="0" indent="-381000" algn="l" rtl="0">
              <a:lnSpc>
                <a:spcPct val="100000"/>
              </a:lnSpc>
              <a:spcBef>
                <a:spcPts val="600"/>
              </a:spcBef>
              <a:spcAft>
                <a:spcPts val="0"/>
              </a:spcAft>
              <a:buClr>
                <a:srgbClr val="FFCD00"/>
              </a:buClr>
              <a:buSzPts val="2400"/>
              <a:buFont typeface="Quattrocento Sans"/>
              <a:buChar char="◉"/>
            </a:pPr>
            <a:r>
              <a:rPr lang="es-CL" sz="1600"/>
              <a:t>Media= 2 kms.</a:t>
            </a:r>
            <a:endParaRPr/>
          </a:p>
          <a:p>
            <a:pPr marL="457200" lvl="0" indent="-228600" algn="l" rtl="0">
              <a:lnSpc>
                <a:spcPct val="100000"/>
              </a:lnSpc>
              <a:spcBef>
                <a:spcPts val="600"/>
              </a:spcBef>
              <a:spcAft>
                <a:spcPts val="0"/>
              </a:spcAft>
              <a:buClr>
                <a:srgbClr val="FFCD00"/>
              </a:buClr>
              <a:buSzPts val="2400"/>
              <a:buFont typeface="Quattrocento Sans"/>
              <a:buNone/>
            </a:pPr>
            <a:endParaRPr sz="1600"/>
          </a:p>
          <a:p>
            <a:pPr marL="457200" lvl="0" indent="-381000" algn="l" rtl="0">
              <a:lnSpc>
                <a:spcPct val="100000"/>
              </a:lnSpc>
              <a:spcBef>
                <a:spcPts val="600"/>
              </a:spcBef>
              <a:spcAft>
                <a:spcPts val="0"/>
              </a:spcAft>
              <a:buClr>
                <a:srgbClr val="FFCD00"/>
              </a:buClr>
              <a:buSzPts val="2400"/>
              <a:buFont typeface="Quattrocento Sans"/>
              <a:buChar char="◉"/>
            </a:pPr>
            <a:r>
              <a:rPr lang="es-CL" sz="1600"/>
              <a:t>Mitad de los pedidos consideran distancia &lt; 1,45 kms.</a:t>
            </a:r>
            <a:endParaRPr/>
          </a:p>
        </p:txBody>
      </p:sp>
      <p:sp>
        <p:nvSpPr>
          <p:cNvPr id="568" name="Google Shape;568;p3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58</a:t>
            </a:fld>
            <a:endParaRPr/>
          </a:p>
        </p:txBody>
      </p:sp>
      <p:sp>
        <p:nvSpPr>
          <p:cNvPr id="569" name="Google Shape;569;p33"/>
          <p:cNvSpPr txBox="1"/>
          <p:nvPr/>
        </p:nvSpPr>
        <p:spPr>
          <a:xfrm>
            <a:off x="1381250" y="818087"/>
            <a:ext cx="5854928" cy="60531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Análisis de la distancia (kilómetros)</a:t>
            </a:r>
            <a:endParaRPr sz="2000" b="1" i="0" u="none" strike="noStrike" cap="none">
              <a:solidFill>
                <a:schemeClr val="dk1"/>
              </a:solidFill>
              <a:latin typeface="Lora"/>
              <a:ea typeface="Lora"/>
              <a:cs typeface="Lora"/>
              <a:sym typeface="Lora"/>
            </a:endParaRPr>
          </a:p>
        </p:txBody>
      </p:sp>
      <p:pic>
        <p:nvPicPr>
          <p:cNvPr id="570" name="Google Shape;570;p33"/>
          <p:cNvPicPr preferRelativeResize="0"/>
          <p:nvPr/>
        </p:nvPicPr>
        <p:blipFill rotWithShape="1">
          <a:blip r:embed="rId3">
            <a:alphaModFix/>
          </a:blip>
          <a:srcRect/>
          <a:stretch/>
        </p:blipFill>
        <p:spPr>
          <a:xfrm>
            <a:off x="501495" y="1704650"/>
            <a:ext cx="3977985" cy="2522439"/>
          </a:xfrm>
          <a:prstGeom prst="rect">
            <a:avLst/>
          </a:prstGeom>
          <a:noFill/>
          <a:ln>
            <a:noFill/>
          </a:ln>
        </p:spPr>
      </p:pic>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574"/>
        <p:cNvGrpSpPr/>
        <p:nvPr/>
      </p:nvGrpSpPr>
      <p:grpSpPr>
        <a:xfrm>
          <a:off x="0" y="0"/>
          <a:ext cx="0" cy="0"/>
          <a:chOff x="0" y="0"/>
          <a:chExt cx="0" cy="0"/>
        </a:xfrm>
      </p:grpSpPr>
      <p:sp>
        <p:nvSpPr>
          <p:cNvPr id="575" name="Google Shape;575;p34"/>
          <p:cNvSpPr/>
          <p:nvPr/>
        </p:nvSpPr>
        <p:spPr>
          <a:xfrm>
            <a:off x="5185954" y="863490"/>
            <a:ext cx="2576796"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6" name="Google Shape;576;p34"/>
          <p:cNvSpPr txBox="1">
            <a:spLocks noGrp="1"/>
          </p:cNvSpPr>
          <p:nvPr>
            <p:ph type="body" idx="1"/>
          </p:nvPr>
        </p:nvSpPr>
        <p:spPr>
          <a:xfrm>
            <a:off x="6355644" y="1523999"/>
            <a:ext cx="2427112" cy="322585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Clr>
                <a:srgbClr val="FFCD00"/>
              </a:buClr>
              <a:buSzPts val="2400"/>
              <a:buFont typeface="Quattrocento Sans"/>
              <a:buChar char="◉"/>
            </a:pPr>
            <a:r>
              <a:rPr lang="es-CL" sz="1600"/>
              <a:t>Relación difusa, pues el total de minutos también estará influido por otras variables como las características del picker y del pedido.</a:t>
            </a:r>
            <a:endParaRPr sz="1600"/>
          </a:p>
        </p:txBody>
      </p:sp>
      <p:sp>
        <p:nvSpPr>
          <p:cNvPr id="577" name="Google Shape;577;p3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59</a:t>
            </a:fld>
            <a:endParaRPr/>
          </a:p>
        </p:txBody>
      </p:sp>
      <p:sp>
        <p:nvSpPr>
          <p:cNvPr id="578" name="Google Shape;578;p34"/>
          <p:cNvSpPr txBox="1"/>
          <p:nvPr/>
        </p:nvSpPr>
        <p:spPr>
          <a:xfrm>
            <a:off x="1381250" y="916005"/>
            <a:ext cx="7161977" cy="4102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“total_minutes” (minutos) vs distancia</a:t>
            </a:r>
            <a:endParaRPr sz="2000" b="1" i="0" u="none" strike="noStrike" cap="none">
              <a:solidFill>
                <a:schemeClr val="dk1"/>
              </a:solidFill>
              <a:latin typeface="Lora"/>
              <a:ea typeface="Lora"/>
              <a:cs typeface="Lora"/>
              <a:sym typeface="Lora"/>
            </a:endParaRPr>
          </a:p>
        </p:txBody>
      </p:sp>
      <p:sp>
        <p:nvSpPr>
          <p:cNvPr id="579" name="Google Shape;579;p34"/>
          <p:cNvSpPr txBox="1"/>
          <p:nvPr/>
        </p:nvSpPr>
        <p:spPr>
          <a:xfrm>
            <a:off x="189089" y="112174"/>
            <a:ext cx="8785577" cy="6060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1800" b="1" i="0" u="none" strike="noStrike" cap="none">
                <a:solidFill>
                  <a:schemeClr val="dk1"/>
                </a:solidFill>
                <a:latin typeface="Lora"/>
                <a:ea typeface="Lora"/>
                <a:cs typeface="Lora"/>
                <a:sym typeface="Lora"/>
              </a:rPr>
              <a:t>Visualización de gráficos del modelo actual: Análisis del vector objetivo </a:t>
            </a:r>
            <a:endParaRPr sz="1800" b="1" i="0" u="none" strike="noStrike" cap="none">
              <a:solidFill>
                <a:schemeClr val="dk1"/>
              </a:solidFill>
              <a:latin typeface="Lora"/>
              <a:ea typeface="Lora"/>
              <a:cs typeface="Lora"/>
              <a:sym typeface="Lora"/>
            </a:endParaRPr>
          </a:p>
        </p:txBody>
      </p:sp>
      <p:pic>
        <p:nvPicPr>
          <p:cNvPr id="580" name="Google Shape;580;p34" descr="Chart, scatter chart&#10;&#10;Description automatically generated"/>
          <p:cNvPicPr preferRelativeResize="0"/>
          <p:nvPr/>
        </p:nvPicPr>
        <p:blipFill rotWithShape="1">
          <a:blip r:embed="rId3">
            <a:alphaModFix/>
          </a:blip>
          <a:srcRect/>
          <a:stretch/>
        </p:blipFill>
        <p:spPr>
          <a:xfrm>
            <a:off x="189089" y="1773872"/>
            <a:ext cx="5943600" cy="2408555"/>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a:off x="5119939" y="784093"/>
            <a:ext cx="1970817" cy="72187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 name="Google Shape;132;p6"/>
          <p:cNvSpPr txBox="1"/>
          <p:nvPr/>
        </p:nvSpPr>
        <p:spPr>
          <a:xfrm>
            <a:off x="5169361" y="474106"/>
            <a:ext cx="2038925"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s-CL" sz="6000" b="0" i="0" u="none" strike="noStrike" cap="none">
                <a:solidFill>
                  <a:srgbClr val="000000"/>
                </a:solidFill>
                <a:latin typeface="Quattrocento Sans"/>
                <a:ea typeface="Quattrocento Sans"/>
                <a:cs typeface="Quattrocento Sans"/>
                <a:sym typeface="Quattrocento Sans"/>
              </a:rPr>
              <a:t>¿     ?</a:t>
            </a:r>
            <a:endParaRPr sz="6000" b="0" i="0" u="none" strike="noStrike" cap="none">
              <a:solidFill>
                <a:srgbClr val="000000"/>
              </a:solidFill>
              <a:latin typeface="Quattrocento Sans"/>
              <a:ea typeface="Quattrocento Sans"/>
              <a:cs typeface="Quattrocento Sans"/>
              <a:sym typeface="Quattrocento Sans"/>
            </a:endParaRPr>
          </a:p>
        </p:txBody>
      </p:sp>
      <p:cxnSp>
        <p:nvCxnSpPr>
          <p:cNvPr id="133" name="Google Shape;133;p6"/>
          <p:cNvCxnSpPr>
            <a:stCxn id="134" idx="3"/>
            <a:endCxn id="132" idx="2"/>
          </p:cNvCxnSpPr>
          <p:nvPr/>
        </p:nvCxnSpPr>
        <p:spPr>
          <a:xfrm rot="10800000">
            <a:off x="6188826" y="1489756"/>
            <a:ext cx="0" cy="1646700"/>
          </a:xfrm>
          <a:prstGeom prst="straightConnector1">
            <a:avLst/>
          </a:prstGeom>
          <a:solidFill>
            <a:schemeClr val="accent1"/>
          </a:solidFill>
          <a:ln w="25400" cap="flat" cmpd="sng">
            <a:solidFill>
              <a:srgbClr val="BA9500"/>
            </a:solidFill>
            <a:prstDash val="dash"/>
            <a:round/>
            <a:headEnd type="none" w="sm" len="sm"/>
            <a:tailEnd type="none" w="sm" len="sm"/>
          </a:ln>
        </p:spPr>
      </p:cxnSp>
      <p:sp>
        <p:nvSpPr>
          <p:cNvPr id="135" name="Google Shape;135;p6"/>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r>
              <a:rPr lang="es-CL"/>
              <a:t>La promesa</a:t>
            </a:r>
            <a:endParaRPr/>
          </a:p>
        </p:txBody>
      </p:sp>
      <p:sp>
        <p:nvSpPr>
          <p:cNvPr id="136" name="Google Shape;136;p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6</a:t>
            </a:fld>
            <a:endParaRPr/>
          </a:p>
        </p:txBody>
      </p:sp>
      <p:grpSp>
        <p:nvGrpSpPr>
          <p:cNvPr id="137" name="Google Shape;137;p6"/>
          <p:cNvGrpSpPr/>
          <p:nvPr/>
        </p:nvGrpSpPr>
        <p:grpSpPr>
          <a:xfrm>
            <a:off x="916458" y="1019750"/>
            <a:ext cx="214625" cy="214625"/>
            <a:chOff x="2594050" y="1631825"/>
            <a:chExt cx="439625" cy="439625"/>
          </a:xfrm>
        </p:grpSpPr>
        <p:sp>
          <p:nvSpPr>
            <p:cNvPr id="138" name="Google Shape;138;p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2" name="Google Shape;142;p6"/>
          <p:cNvPicPr preferRelativeResize="0"/>
          <p:nvPr/>
        </p:nvPicPr>
        <p:blipFill rotWithShape="1">
          <a:blip r:embed="rId3">
            <a:alphaModFix/>
          </a:blip>
          <a:srcRect b="21341"/>
          <a:stretch/>
        </p:blipFill>
        <p:spPr>
          <a:xfrm>
            <a:off x="1195384" y="2192734"/>
            <a:ext cx="871499" cy="685502"/>
          </a:xfrm>
          <a:prstGeom prst="rect">
            <a:avLst/>
          </a:prstGeom>
          <a:noFill/>
          <a:ln>
            <a:noFill/>
          </a:ln>
        </p:spPr>
      </p:pic>
      <p:pic>
        <p:nvPicPr>
          <p:cNvPr id="143" name="Google Shape;143;p6"/>
          <p:cNvPicPr preferRelativeResize="0"/>
          <p:nvPr/>
        </p:nvPicPr>
        <p:blipFill rotWithShape="1">
          <a:blip r:embed="rId3">
            <a:alphaModFix/>
          </a:blip>
          <a:srcRect b="21341"/>
          <a:stretch/>
        </p:blipFill>
        <p:spPr>
          <a:xfrm>
            <a:off x="1195383" y="2878236"/>
            <a:ext cx="871499" cy="685502"/>
          </a:xfrm>
          <a:prstGeom prst="rect">
            <a:avLst/>
          </a:prstGeom>
          <a:noFill/>
          <a:ln>
            <a:noFill/>
          </a:ln>
        </p:spPr>
      </p:pic>
      <p:pic>
        <p:nvPicPr>
          <p:cNvPr id="144" name="Google Shape;144;p6"/>
          <p:cNvPicPr preferRelativeResize="0"/>
          <p:nvPr/>
        </p:nvPicPr>
        <p:blipFill rotWithShape="1">
          <a:blip r:embed="rId3">
            <a:alphaModFix/>
          </a:blip>
          <a:srcRect b="21341"/>
          <a:stretch/>
        </p:blipFill>
        <p:spPr>
          <a:xfrm>
            <a:off x="1195382" y="3563738"/>
            <a:ext cx="871499" cy="685502"/>
          </a:xfrm>
          <a:prstGeom prst="rect">
            <a:avLst/>
          </a:prstGeom>
          <a:noFill/>
          <a:ln>
            <a:noFill/>
          </a:ln>
        </p:spPr>
      </p:pic>
      <p:sp>
        <p:nvSpPr>
          <p:cNvPr id="145" name="Google Shape;145;p6"/>
          <p:cNvSpPr txBox="1"/>
          <p:nvPr/>
        </p:nvSpPr>
        <p:spPr>
          <a:xfrm>
            <a:off x="486235" y="1599748"/>
            <a:ext cx="228979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dirty="0">
                <a:solidFill>
                  <a:srgbClr val="F6921D"/>
                </a:solidFill>
                <a:latin typeface="Quattrocento Sans"/>
                <a:ea typeface="Quattrocento Sans"/>
                <a:cs typeface="Quattrocento Sans"/>
                <a:sym typeface="Quattrocento Sans"/>
              </a:rPr>
              <a:t>Supermercados</a:t>
            </a:r>
            <a:endParaRPr sz="1400" b="1" i="0" u="none" strike="noStrike" cap="none" dirty="0">
              <a:solidFill>
                <a:srgbClr val="F6921D"/>
              </a:solidFill>
              <a:latin typeface="Arial"/>
              <a:ea typeface="Arial"/>
              <a:cs typeface="Arial"/>
              <a:sym typeface="Arial"/>
            </a:endParaRPr>
          </a:p>
        </p:txBody>
      </p:sp>
      <p:pic>
        <p:nvPicPr>
          <p:cNvPr id="146" name="Google Shape;146;p6"/>
          <p:cNvPicPr preferRelativeResize="0"/>
          <p:nvPr/>
        </p:nvPicPr>
        <p:blipFill rotWithShape="1">
          <a:blip r:embed="rId4">
            <a:alphaModFix/>
          </a:blip>
          <a:srcRect t="6140" b="16680"/>
          <a:stretch/>
        </p:blipFill>
        <p:spPr>
          <a:xfrm>
            <a:off x="6498703" y="2430557"/>
            <a:ext cx="677337" cy="522751"/>
          </a:xfrm>
          <a:prstGeom prst="rect">
            <a:avLst/>
          </a:prstGeom>
          <a:noFill/>
          <a:ln>
            <a:noFill/>
          </a:ln>
        </p:spPr>
      </p:pic>
      <p:pic>
        <p:nvPicPr>
          <p:cNvPr id="147" name="Google Shape;147;p6"/>
          <p:cNvPicPr preferRelativeResize="0"/>
          <p:nvPr/>
        </p:nvPicPr>
        <p:blipFill rotWithShape="1">
          <a:blip r:embed="rId4">
            <a:alphaModFix/>
          </a:blip>
          <a:srcRect t="6140" b="16680"/>
          <a:stretch/>
        </p:blipFill>
        <p:spPr>
          <a:xfrm>
            <a:off x="7176040" y="2430556"/>
            <a:ext cx="677337" cy="522751"/>
          </a:xfrm>
          <a:prstGeom prst="rect">
            <a:avLst/>
          </a:prstGeom>
          <a:noFill/>
          <a:ln>
            <a:noFill/>
          </a:ln>
        </p:spPr>
      </p:pic>
      <p:pic>
        <p:nvPicPr>
          <p:cNvPr id="148" name="Google Shape;148;p6"/>
          <p:cNvPicPr preferRelativeResize="0"/>
          <p:nvPr/>
        </p:nvPicPr>
        <p:blipFill rotWithShape="1">
          <a:blip r:embed="rId4">
            <a:alphaModFix/>
          </a:blip>
          <a:srcRect t="6140" b="16680"/>
          <a:stretch/>
        </p:blipFill>
        <p:spPr>
          <a:xfrm>
            <a:off x="7853375" y="2433671"/>
            <a:ext cx="677337" cy="522751"/>
          </a:xfrm>
          <a:prstGeom prst="rect">
            <a:avLst/>
          </a:prstGeom>
          <a:noFill/>
          <a:ln>
            <a:noFill/>
          </a:ln>
        </p:spPr>
      </p:pic>
      <p:pic>
        <p:nvPicPr>
          <p:cNvPr id="149" name="Google Shape;149;p6"/>
          <p:cNvPicPr preferRelativeResize="0"/>
          <p:nvPr/>
        </p:nvPicPr>
        <p:blipFill rotWithShape="1">
          <a:blip r:embed="rId4">
            <a:alphaModFix/>
          </a:blip>
          <a:srcRect t="6140" b="16680"/>
          <a:stretch/>
        </p:blipFill>
        <p:spPr>
          <a:xfrm>
            <a:off x="6498702" y="3034684"/>
            <a:ext cx="677337" cy="522751"/>
          </a:xfrm>
          <a:prstGeom prst="rect">
            <a:avLst/>
          </a:prstGeom>
          <a:noFill/>
          <a:ln>
            <a:noFill/>
          </a:ln>
        </p:spPr>
      </p:pic>
      <p:pic>
        <p:nvPicPr>
          <p:cNvPr id="150" name="Google Shape;150;p6"/>
          <p:cNvPicPr preferRelativeResize="0"/>
          <p:nvPr/>
        </p:nvPicPr>
        <p:blipFill rotWithShape="1">
          <a:blip r:embed="rId4">
            <a:alphaModFix/>
          </a:blip>
          <a:srcRect t="6140" b="16680"/>
          <a:stretch/>
        </p:blipFill>
        <p:spPr>
          <a:xfrm>
            <a:off x="7176039" y="3034684"/>
            <a:ext cx="677337" cy="522751"/>
          </a:xfrm>
          <a:prstGeom prst="rect">
            <a:avLst/>
          </a:prstGeom>
          <a:noFill/>
          <a:ln>
            <a:noFill/>
          </a:ln>
        </p:spPr>
      </p:pic>
      <p:pic>
        <p:nvPicPr>
          <p:cNvPr id="151" name="Google Shape;151;p6"/>
          <p:cNvPicPr preferRelativeResize="0"/>
          <p:nvPr/>
        </p:nvPicPr>
        <p:blipFill rotWithShape="1">
          <a:blip r:embed="rId4">
            <a:alphaModFix/>
          </a:blip>
          <a:srcRect t="6140" b="16680"/>
          <a:stretch/>
        </p:blipFill>
        <p:spPr>
          <a:xfrm>
            <a:off x="7853375" y="3035098"/>
            <a:ext cx="677337" cy="522751"/>
          </a:xfrm>
          <a:prstGeom prst="rect">
            <a:avLst/>
          </a:prstGeom>
          <a:noFill/>
          <a:ln>
            <a:noFill/>
          </a:ln>
        </p:spPr>
      </p:pic>
      <p:pic>
        <p:nvPicPr>
          <p:cNvPr id="152" name="Google Shape;152;p6"/>
          <p:cNvPicPr preferRelativeResize="0"/>
          <p:nvPr/>
        </p:nvPicPr>
        <p:blipFill rotWithShape="1">
          <a:blip r:embed="rId4">
            <a:alphaModFix/>
          </a:blip>
          <a:srcRect t="6140" b="16680"/>
          <a:stretch/>
        </p:blipFill>
        <p:spPr>
          <a:xfrm>
            <a:off x="6498702" y="3638811"/>
            <a:ext cx="677337" cy="522751"/>
          </a:xfrm>
          <a:prstGeom prst="rect">
            <a:avLst/>
          </a:prstGeom>
          <a:noFill/>
          <a:ln>
            <a:noFill/>
          </a:ln>
        </p:spPr>
      </p:pic>
      <p:pic>
        <p:nvPicPr>
          <p:cNvPr id="153" name="Google Shape;153;p6"/>
          <p:cNvPicPr preferRelativeResize="0"/>
          <p:nvPr/>
        </p:nvPicPr>
        <p:blipFill rotWithShape="1">
          <a:blip r:embed="rId4">
            <a:alphaModFix/>
          </a:blip>
          <a:srcRect t="6140" b="16680"/>
          <a:stretch/>
        </p:blipFill>
        <p:spPr>
          <a:xfrm>
            <a:off x="7176038" y="3638810"/>
            <a:ext cx="677337" cy="522751"/>
          </a:xfrm>
          <a:prstGeom prst="rect">
            <a:avLst/>
          </a:prstGeom>
          <a:noFill/>
          <a:ln>
            <a:noFill/>
          </a:ln>
        </p:spPr>
      </p:pic>
      <p:pic>
        <p:nvPicPr>
          <p:cNvPr id="154" name="Google Shape;154;p6"/>
          <p:cNvPicPr preferRelativeResize="0"/>
          <p:nvPr/>
        </p:nvPicPr>
        <p:blipFill rotWithShape="1">
          <a:blip r:embed="rId4">
            <a:alphaModFix/>
          </a:blip>
          <a:srcRect t="6140" b="16680"/>
          <a:stretch/>
        </p:blipFill>
        <p:spPr>
          <a:xfrm>
            <a:off x="7853375" y="3638809"/>
            <a:ext cx="677337" cy="522751"/>
          </a:xfrm>
          <a:prstGeom prst="rect">
            <a:avLst/>
          </a:prstGeom>
          <a:noFill/>
          <a:ln>
            <a:noFill/>
          </a:ln>
        </p:spPr>
      </p:pic>
      <p:sp>
        <p:nvSpPr>
          <p:cNvPr id="155" name="Google Shape;155;p6"/>
          <p:cNvSpPr txBox="1"/>
          <p:nvPr/>
        </p:nvSpPr>
        <p:spPr>
          <a:xfrm>
            <a:off x="6369810" y="1636703"/>
            <a:ext cx="228979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F6921D"/>
                </a:solidFill>
                <a:latin typeface="Quattrocento Sans"/>
                <a:ea typeface="Quattrocento Sans"/>
                <a:cs typeface="Quattrocento Sans"/>
                <a:sym typeface="Quattrocento Sans"/>
              </a:rPr>
              <a:t>Clientes</a:t>
            </a:r>
            <a:endParaRPr sz="1400" b="1" i="0" u="none" strike="noStrike" cap="none">
              <a:solidFill>
                <a:srgbClr val="F6921D"/>
              </a:solidFill>
              <a:latin typeface="Arial"/>
              <a:ea typeface="Arial"/>
              <a:cs typeface="Arial"/>
              <a:sym typeface="Arial"/>
            </a:endParaRPr>
          </a:p>
        </p:txBody>
      </p:sp>
      <p:sp>
        <p:nvSpPr>
          <p:cNvPr id="156" name="Google Shape;156;p6"/>
          <p:cNvSpPr/>
          <p:nvPr/>
        </p:nvSpPr>
        <p:spPr>
          <a:xfrm>
            <a:off x="413256" y="1523260"/>
            <a:ext cx="2435750" cy="315883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157" name="Google Shape;157;p6"/>
          <p:cNvSpPr/>
          <p:nvPr/>
        </p:nvSpPr>
        <p:spPr>
          <a:xfrm>
            <a:off x="6294996" y="1560215"/>
            <a:ext cx="2435750" cy="315883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134" name="Google Shape;134;p6"/>
          <p:cNvSpPr/>
          <p:nvPr/>
        </p:nvSpPr>
        <p:spPr>
          <a:xfrm>
            <a:off x="2955175" y="2725182"/>
            <a:ext cx="3233651" cy="822548"/>
          </a:xfrm>
          <a:prstGeom prst="rightArrow">
            <a:avLst>
              <a:gd name="adj1" fmla="val 50000"/>
              <a:gd name="adj2" fmla="val 50000"/>
            </a:avLst>
          </a:prstGeom>
          <a:solidFill>
            <a:schemeClr val="accent1"/>
          </a:solidFill>
          <a:ln w="25400" cap="flat" cmpd="sng">
            <a:solidFill>
              <a:srgbClr val="BA9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CL" sz="2000" b="0" i="0" u="none" strike="noStrike" cap="none">
                <a:solidFill>
                  <a:schemeClr val="lt1"/>
                </a:solidFill>
                <a:latin typeface="Arial"/>
                <a:ea typeface="Arial"/>
                <a:cs typeface="Arial"/>
                <a:sym typeface="Arial"/>
              </a:rPr>
              <a:t>Pedidos</a:t>
            </a:r>
            <a:endParaRPr sz="1600" b="0" i="0" u="none" strike="noStrike" cap="none">
              <a:solidFill>
                <a:schemeClr val="lt1"/>
              </a:solidFill>
              <a:latin typeface="Arial"/>
              <a:ea typeface="Arial"/>
              <a:cs typeface="Arial"/>
              <a:sym typeface="Arial"/>
            </a:endParaRPr>
          </a:p>
        </p:txBody>
      </p:sp>
      <p:pic>
        <p:nvPicPr>
          <p:cNvPr id="158" name="Google Shape;158;p6"/>
          <p:cNvPicPr preferRelativeResize="0"/>
          <p:nvPr/>
        </p:nvPicPr>
        <p:blipFill rotWithShape="1">
          <a:blip r:embed="rId5">
            <a:alphaModFix/>
          </a:blip>
          <a:srcRect b="17422"/>
          <a:stretch/>
        </p:blipFill>
        <p:spPr>
          <a:xfrm flipH="1">
            <a:off x="3261229" y="1954601"/>
            <a:ext cx="1209413" cy="998706"/>
          </a:xfrm>
          <a:prstGeom prst="rect">
            <a:avLst/>
          </a:prstGeom>
          <a:noFill/>
          <a:ln>
            <a:noFill/>
          </a:ln>
        </p:spPr>
      </p:pic>
      <p:pic>
        <p:nvPicPr>
          <p:cNvPr id="159" name="Google Shape;159;p6"/>
          <p:cNvPicPr preferRelativeResize="0"/>
          <p:nvPr/>
        </p:nvPicPr>
        <p:blipFill rotWithShape="1">
          <a:blip r:embed="rId6">
            <a:alphaModFix/>
          </a:blip>
          <a:srcRect b="29253"/>
          <a:stretch/>
        </p:blipFill>
        <p:spPr>
          <a:xfrm>
            <a:off x="3948542" y="2226896"/>
            <a:ext cx="1026790" cy="726411"/>
          </a:xfrm>
          <a:prstGeom prst="rect">
            <a:avLst/>
          </a:prstGeom>
          <a:noFill/>
          <a:ln>
            <a:noFill/>
          </a:ln>
        </p:spPr>
      </p:pic>
      <p:sp>
        <p:nvSpPr>
          <p:cNvPr id="160" name="Google Shape;160;p6"/>
          <p:cNvSpPr txBox="1"/>
          <p:nvPr/>
        </p:nvSpPr>
        <p:spPr>
          <a:xfrm>
            <a:off x="3261229" y="1492936"/>
            <a:ext cx="120941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F6921D"/>
                </a:solidFill>
                <a:latin typeface="Quattrocento Sans"/>
                <a:ea typeface="Quattrocento Sans"/>
                <a:cs typeface="Quattrocento Sans"/>
                <a:sym typeface="Quattrocento Sans"/>
              </a:rPr>
              <a:t>Picker</a:t>
            </a:r>
            <a:endParaRPr sz="1400" b="1" i="0" u="none" strike="noStrike" cap="none">
              <a:solidFill>
                <a:srgbClr val="F6921D"/>
              </a:solidFill>
              <a:latin typeface="Arial"/>
              <a:ea typeface="Arial"/>
              <a:cs typeface="Arial"/>
              <a:sym typeface="Arial"/>
            </a:endParaRPr>
          </a:p>
        </p:txBody>
      </p:sp>
      <p:pic>
        <p:nvPicPr>
          <p:cNvPr id="161" name="Google Shape;161;p6"/>
          <p:cNvPicPr preferRelativeResize="0"/>
          <p:nvPr/>
        </p:nvPicPr>
        <p:blipFill rotWithShape="1">
          <a:blip r:embed="rId7">
            <a:alphaModFix/>
          </a:blip>
          <a:srcRect b="19084"/>
          <a:stretch/>
        </p:blipFill>
        <p:spPr>
          <a:xfrm>
            <a:off x="5689667" y="652264"/>
            <a:ext cx="998318" cy="807799"/>
          </a:xfrm>
          <a:prstGeom prst="rect">
            <a:avLst/>
          </a:prstGeom>
          <a:noFill/>
          <a:ln>
            <a:noFill/>
          </a:ln>
        </p:spPr>
      </p:pic>
      <p:sp>
        <p:nvSpPr>
          <p:cNvPr id="162" name="Google Shape;162;p6"/>
          <p:cNvSpPr txBox="1"/>
          <p:nvPr/>
        </p:nvSpPr>
        <p:spPr>
          <a:xfrm>
            <a:off x="5508051" y="202586"/>
            <a:ext cx="136154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F6921D"/>
                </a:solidFill>
                <a:latin typeface="Quattrocento Sans"/>
                <a:ea typeface="Quattrocento Sans"/>
                <a:cs typeface="Quattrocento Sans"/>
                <a:sym typeface="Quattrocento Sans"/>
              </a:rPr>
              <a:t>Promesa</a:t>
            </a:r>
            <a:endParaRPr sz="1400" b="1" i="0" u="none" strike="noStrike" cap="none">
              <a:solidFill>
                <a:srgbClr val="F6921D"/>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
                                        </p:tgtEl>
                                        <p:attrNameLst>
                                          <p:attrName>style.visibility</p:attrName>
                                        </p:attrNameLst>
                                      </p:cBhvr>
                                      <p:to>
                                        <p:strVal val="visible"/>
                                      </p:to>
                                    </p:set>
                                    <p:animEffect transition="in" filter="fade">
                                      <p:cBhvr>
                                        <p:cTn id="15" dur="500"/>
                                        <p:tgtEl>
                                          <p:spTgt spid="158"/>
                                        </p:tgtEl>
                                      </p:cBhvr>
                                    </p:animEffect>
                                  </p:childTnLst>
                                </p:cTn>
                              </p:par>
                              <p:par>
                                <p:cTn id="16" presetID="10" presetClass="entr" presetSubtype="0" fill="hold" nodeType="withEffect">
                                  <p:stCondLst>
                                    <p:cond delay="0"/>
                                  </p:stCondLst>
                                  <p:childTnLst>
                                    <p:set>
                                      <p:cBhvr>
                                        <p:cTn id="17" dur="1" fill="hold">
                                          <p:stCondLst>
                                            <p:cond delay="0"/>
                                          </p:stCondLst>
                                        </p:cTn>
                                        <p:tgtEl>
                                          <p:spTgt spid="160"/>
                                        </p:tgtEl>
                                        <p:attrNameLst>
                                          <p:attrName>style.visibility</p:attrName>
                                        </p:attrNameLst>
                                      </p:cBhvr>
                                      <p:to>
                                        <p:strVal val="visible"/>
                                      </p:to>
                                    </p:set>
                                    <p:animEffect transition="in" filter="fade">
                                      <p:cBhvr>
                                        <p:cTn id="18" dur="500"/>
                                        <p:tgtEl>
                                          <p:spTgt spid="1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1"/>
                                        </p:tgtEl>
                                        <p:attrNameLst>
                                          <p:attrName>style.visibility</p:attrName>
                                        </p:attrNameLst>
                                      </p:cBhvr>
                                      <p:to>
                                        <p:strVal val="visible"/>
                                      </p:to>
                                    </p:set>
                                    <p:animEffect transition="in" filter="fade">
                                      <p:cBhvr>
                                        <p:cTn id="23" dur="500"/>
                                        <p:tgtEl>
                                          <p:spTgt spid="161"/>
                                        </p:tgtEl>
                                      </p:cBhvr>
                                    </p:animEffect>
                                  </p:childTnLst>
                                </p:cTn>
                              </p:par>
                              <p:par>
                                <p:cTn id="24" presetID="10" presetClass="entr" presetSubtype="0" fill="hold" nodeType="withEffect">
                                  <p:stCondLst>
                                    <p:cond delay="0"/>
                                  </p:stCondLst>
                                  <p:childTnLst>
                                    <p:set>
                                      <p:cBhvr>
                                        <p:cTn id="25" dur="1" fill="hold">
                                          <p:stCondLst>
                                            <p:cond delay="0"/>
                                          </p:stCondLst>
                                        </p:cTn>
                                        <p:tgtEl>
                                          <p:spTgt spid="162"/>
                                        </p:tgtEl>
                                        <p:attrNameLst>
                                          <p:attrName>style.visibility</p:attrName>
                                        </p:attrNameLst>
                                      </p:cBhvr>
                                      <p:to>
                                        <p:strVal val="visible"/>
                                      </p:to>
                                    </p:set>
                                    <p:animEffect transition="in" filter="fade">
                                      <p:cBhvr>
                                        <p:cTn id="26" dur="500"/>
                                        <p:tgtEl>
                                          <p:spTgt spid="162"/>
                                        </p:tgtEl>
                                      </p:cBhvr>
                                    </p:animEffect>
                                  </p:childTnLst>
                                </p:cTn>
                              </p:par>
                              <p:par>
                                <p:cTn id="27" presetID="10"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animEffect transition="in" filter="fade">
                                      <p:cBhvr>
                                        <p:cTn id="29" dur="500"/>
                                        <p:tgtEl>
                                          <p:spTgt spid="1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2"/>
                                        </p:tgtEl>
                                        <p:attrNameLst>
                                          <p:attrName>style.visibility</p:attrName>
                                        </p:attrNameLst>
                                      </p:cBhvr>
                                      <p:to>
                                        <p:strVal val="visible"/>
                                      </p:to>
                                    </p:set>
                                    <p:animEffect transition="in" filter="fade">
                                      <p:cBhvr>
                                        <p:cTn id="34"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584"/>
        <p:cNvGrpSpPr/>
        <p:nvPr/>
      </p:nvGrpSpPr>
      <p:grpSpPr>
        <a:xfrm>
          <a:off x="0" y="0"/>
          <a:ext cx="0" cy="0"/>
          <a:chOff x="0" y="0"/>
          <a:chExt cx="0" cy="0"/>
        </a:xfrm>
      </p:grpSpPr>
      <p:sp>
        <p:nvSpPr>
          <p:cNvPr id="585" name="Google Shape;585;p35"/>
          <p:cNvSpPr/>
          <p:nvPr/>
        </p:nvSpPr>
        <p:spPr>
          <a:xfrm>
            <a:off x="5185954" y="863490"/>
            <a:ext cx="927463"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6" name="Google Shape;586;p3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60</a:t>
            </a:fld>
            <a:endParaRPr/>
          </a:p>
        </p:txBody>
      </p:sp>
      <p:sp>
        <p:nvSpPr>
          <p:cNvPr id="587" name="Google Shape;587;p35"/>
          <p:cNvSpPr txBox="1"/>
          <p:nvPr/>
        </p:nvSpPr>
        <p:spPr>
          <a:xfrm>
            <a:off x="1381250" y="955506"/>
            <a:ext cx="7161977" cy="4102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Cantidad de pedidos vs Hora del día</a:t>
            </a:r>
            <a:endParaRPr sz="2000" b="1" i="0" u="none" strike="noStrike" cap="none">
              <a:solidFill>
                <a:schemeClr val="dk1"/>
              </a:solidFill>
              <a:latin typeface="Lora"/>
              <a:ea typeface="Lora"/>
              <a:cs typeface="Lora"/>
              <a:sym typeface="Lora"/>
            </a:endParaRPr>
          </a:p>
        </p:txBody>
      </p:sp>
      <p:sp>
        <p:nvSpPr>
          <p:cNvPr id="588" name="Google Shape;588;p35"/>
          <p:cNvSpPr txBox="1"/>
          <p:nvPr/>
        </p:nvSpPr>
        <p:spPr>
          <a:xfrm>
            <a:off x="189089" y="112174"/>
            <a:ext cx="8785577" cy="6060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1800" b="1" i="0" u="none" strike="noStrike" cap="none">
                <a:solidFill>
                  <a:schemeClr val="dk1"/>
                </a:solidFill>
                <a:latin typeface="Lora"/>
                <a:ea typeface="Lora"/>
                <a:cs typeface="Lora"/>
                <a:sym typeface="Lora"/>
              </a:rPr>
              <a:t>Visualización de gráficos del modelo actual</a:t>
            </a:r>
            <a:endParaRPr sz="1800" b="1" i="0" u="none" strike="noStrike" cap="none">
              <a:solidFill>
                <a:schemeClr val="dk1"/>
              </a:solidFill>
              <a:latin typeface="Lora"/>
              <a:ea typeface="Lora"/>
              <a:cs typeface="Lora"/>
              <a:sym typeface="Lora"/>
            </a:endParaRPr>
          </a:p>
        </p:txBody>
      </p:sp>
      <p:pic>
        <p:nvPicPr>
          <p:cNvPr id="589" name="Google Shape;589;p35"/>
          <p:cNvPicPr preferRelativeResize="0"/>
          <p:nvPr/>
        </p:nvPicPr>
        <p:blipFill rotWithShape="1">
          <a:blip r:embed="rId3">
            <a:alphaModFix/>
          </a:blip>
          <a:srcRect t="5824"/>
          <a:stretch/>
        </p:blipFill>
        <p:spPr>
          <a:xfrm>
            <a:off x="1056557" y="1561676"/>
            <a:ext cx="7030886" cy="2622106"/>
          </a:xfrm>
          <a:prstGeom prst="rect">
            <a:avLst/>
          </a:prstGeom>
          <a:noFill/>
          <a:ln>
            <a:noFill/>
          </a:ln>
        </p:spPr>
      </p:pic>
      <p:sp>
        <p:nvSpPr>
          <p:cNvPr id="590" name="Google Shape;590;p35"/>
          <p:cNvSpPr/>
          <p:nvPr/>
        </p:nvSpPr>
        <p:spPr>
          <a:xfrm>
            <a:off x="1572491" y="1655620"/>
            <a:ext cx="1821873" cy="2763982"/>
          </a:xfrm>
          <a:prstGeom prst="rect">
            <a:avLst/>
          </a:prstGeom>
          <a:solidFill>
            <a:srgbClr val="FAC88E">
              <a:alpha val="24313"/>
            </a:srgbClr>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591" name="Google Shape;591;p35"/>
          <p:cNvSpPr/>
          <p:nvPr/>
        </p:nvSpPr>
        <p:spPr>
          <a:xfrm>
            <a:off x="7488382" y="1655620"/>
            <a:ext cx="277091" cy="2763982"/>
          </a:xfrm>
          <a:prstGeom prst="rect">
            <a:avLst/>
          </a:prstGeom>
          <a:solidFill>
            <a:srgbClr val="FAC88E">
              <a:alpha val="24313"/>
            </a:srgbClr>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592" name="Google Shape;592;p35"/>
          <p:cNvSpPr txBox="1"/>
          <p:nvPr/>
        </p:nvSpPr>
        <p:spPr>
          <a:xfrm>
            <a:off x="1347354" y="4430761"/>
            <a:ext cx="227214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Quattrocento Sans"/>
                <a:ea typeface="Quattrocento Sans"/>
                <a:cs typeface="Quattrocento Sans"/>
                <a:sym typeface="Quattrocento Sans"/>
              </a:rPr>
              <a:t>Horario nocturno</a:t>
            </a:r>
            <a:endParaRPr sz="1400" b="0" i="0" u="none" strike="noStrike" cap="none">
              <a:solidFill>
                <a:srgbClr val="000000"/>
              </a:solidFill>
              <a:latin typeface="Quattrocento Sans"/>
              <a:ea typeface="Quattrocento Sans"/>
              <a:cs typeface="Quattrocento Sans"/>
              <a:sym typeface="Quattrocento Sans"/>
            </a:endParaRPr>
          </a:p>
        </p:txBody>
      </p:sp>
      <p:sp>
        <p:nvSpPr>
          <p:cNvPr id="593" name="Google Shape;593;p35"/>
          <p:cNvSpPr/>
          <p:nvPr/>
        </p:nvSpPr>
        <p:spPr>
          <a:xfrm>
            <a:off x="3427268" y="2248600"/>
            <a:ext cx="1518805" cy="2171002"/>
          </a:xfrm>
          <a:prstGeom prst="rect">
            <a:avLst/>
          </a:prstGeom>
          <a:solidFill>
            <a:srgbClr val="FF0000">
              <a:alpha val="24313"/>
            </a:srgbClr>
          </a:solid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594" name="Google Shape;594;p35"/>
          <p:cNvSpPr/>
          <p:nvPr/>
        </p:nvSpPr>
        <p:spPr>
          <a:xfrm>
            <a:off x="6455771" y="2248600"/>
            <a:ext cx="277092" cy="2171002"/>
          </a:xfrm>
          <a:prstGeom prst="rect">
            <a:avLst/>
          </a:prstGeom>
          <a:solidFill>
            <a:srgbClr val="FF0000">
              <a:alpha val="24313"/>
            </a:srgbClr>
          </a:solid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
        <p:nvSpPr>
          <p:cNvPr id="595" name="Google Shape;595;p35"/>
          <p:cNvSpPr txBox="1"/>
          <p:nvPr/>
        </p:nvSpPr>
        <p:spPr>
          <a:xfrm>
            <a:off x="3050597" y="4421716"/>
            <a:ext cx="227214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Quattrocento Sans"/>
                <a:ea typeface="Quattrocento Sans"/>
                <a:cs typeface="Quattrocento Sans"/>
                <a:sym typeface="Quattrocento Sans"/>
              </a:rPr>
              <a:t>Horario punta</a:t>
            </a:r>
            <a:endParaRPr sz="14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500"/>
                                        <p:tgtEl>
                                          <p:spTgt spid="590"/>
                                        </p:tgtEl>
                                      </p:cBhvr>
                                    </p:animEffect>
                                  </p:childTnLst>
                                </p:cTn>
                              </p:par>
                              <p:par>
                                <p:cTn id="8" presetID="10" presetClass="entr" presetSubtype="0" fill="hold" nodeType="withEffect">
                                  <p:stCondLst>
                                    <p:cond delay="0"/>
                                  </p:stCondLst>
                                  <p:childTnLst>
                                    <p:set>
                                      <p:cBhvr>
                                        <p:cTn id="9" dur="1" fill="hold">
                                          <p:stCondLst>
                                            <p:cond delay="0"/>
                                          </p:stCondLst>
                                        </p:cTn>
                                        <p:tgtEl>
                                          <p:spTgt spid="591"/>
                                        </p:tgtEl>
                                        <p:attrNameLst>
                                          <p:attrName>style.visibility</p:attrName>
                                        </p:attrNameLst>
                                      </p:cBhvr>
                                      <p:to>
                                        <p:strVal val="visible"/>
                                      </p:to>
                                    </p:set>
                                    <p:animEffect transition="in" filter="fade">
                                      <p:cBhvr>
                                        <p:cTn id="10" dur="500"/>
                                        <p:tgtEl>
                                          <p:spTgt spid="591"/>
                                        </p:tgtEl>
                                      </p:cBhvr>
                                    </p:animEffect>
                                  </p:childTnLst>
                                </p:cTn>
                              </p:par>
                              <p:par>
                                <p:cTn id="11" presetID="10" presetClass="entr" presetSubtype="0" fill="hold" nodeType="withEffect">
                                  <p:stCondLst>
                                    <p:cond delay="0"/>
                                  </p:stCondLst>
                                  <p:childTnLst>
                                    <p:set>
                                      <p:cBhvr>
                                        <p:cTn id="12" dur="1" fill="hold">
                                          <p:stCondLst>
                                            <p:cond delay="0"/>
                                          </p:stCondLst>
                                        </p:cTn>
                                        <p:tgtEl>
                                          <p:spTgt spid="592"/>
                                        </p:tgtEl>
                                        <p:attrNameLst>
                                          <p:attrName>style.visibility</p:attrName>
                                        </p:attrNameLst>
                                      </p:cBhvr>
                                      <p:to>
                                        <p:strVal val="visible"/>
                                      </p:to>
                                    </p:set>
                                    <p:animEffect transition="in" filter="fade">
                                      <p:cBhvr>
                                        <p:cTn id="13" dur="500"/>
                                        <p:tgtEl>
                                          <p:spTgt spid="5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3"/>
                                        </p:tgtEl>
                                        <p:attrNameLst>
                                          <p:attrName>style.visibility</p:attrName>
                                        </p:attrNameLst>
                                      </p:cBhvr>
                                      <p:to>
                                        <p:strVal val="visible"/>
                                      </p:to>
                                    </p:set>
                                    <p:animEffect transition="in" filter="fade">
                                      <p:cBhvr>
                                        <p:cTn id="18" dur="500"/>
                                        <p:tgtEl>
                                          <p:spTgt spid="593"/>
                                        </p:tgtEl>
                                      </p:cBhvr>
                                    </p:animEffect>
                                  </p:childTnLst>
                                </p:cTn>
                              </p:par>
                              <p:par>
                                <p:cTn id="19" presetID="10" presetClass="entr" presetSubtype="0" fill="hold" nodeType="withEffect">
                                  <p:stCondLst>
                                    <p:cond delay="0"/>
                                  </p:stCondLst>
                                  <p:childTnLst>
                                    <p:set>
                                      <p:cBhvr>
                                        <p:cTn id="20" dur="1" fill="hold">
                                          <p:stCondLst>
                                            <p:cond delay="0"/>
                                          </p:stCondLst>
                                        </p:cTn>
                                        <p:tgtEl>
                                          <p:spTgt spid="594"/>
                                        </p:tgtEl>
                                        <p:attrNameLst>
                                          <p:attrName>style.visibility</p:attrName>
                                        </p:attrNameLst>
                                      </p:cBhvr>
                                      <p:to>
                                        <p:strVal val="visible"/>
                                      </p:to>
                                    </p:set>
                                    <p:animEffect transition="in" filter="fade">
                                      <p:cBhvr>
                                        <p:cTn id="21" dur="500"/>
                                        <p:tgtEl>
                                          <p:spTgt spid="594"/>
                                        </p:tgtEl>
                                      </p:cBhvr>
                                    </p:animEffect>
                                  </p:childTnLst>
                                </p:cTn>
                              </p:par>
                              <p:par>
                                <p:cTn id="22" presetID="10" presetClass="entr" presetSubtype="0" fill="hold" nodeType="withEffect">
                                  <p:stCondLst>
                                    <p:cond delay="0"/>
                                  </p:stCondLst>
                                  <p:childTnLst>
                                    <p:set>
                                      <p:cBhvr>
                                        <p:cTn id="23" dur="1" fill="hold">
                                          <p:stCondLst>
                                            <p:cond delay="0"/>
                                          </p:stCondLst>
                                        </p:cTn>
                                        <p:tgtEl>
                                          <p:spTgt spid="595"/>
                                        </p:tgtEl>
                                        <p:attrNameLst>
                                          <p:attrName>style.visibility</p:attrName>
                                        </p:attrNameLst>
                                      </p:cBhvr>
                                      <p:to>
                                        <p:strVal val="visible"/>
                                      </p:to>
                                    </p:set>
                                    <p:animEffect transition="in" filter="fade">
                                      <p:cBhvr>
                                        <p:cTn id="24" dur="500"/>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599"/>
        <p:cNvGrpSpPr/>
        <p:nvPr/>
      </p:nvGrpSpPr>
      <p:grpSpPr>
        <a:xfrm>
          <a:off x="0" y="0"/>
          <a:ext cx="0" cy="0"/>
          <a:chOff x="0" y="0"/>
          <a:chExt cx="0" cy="0"/>
        </a:xfrm>
      </p:grpSpPr>
      <p:sp>
        <p:nvSpPr>
          <p:cNvPr id="600" name="Google Shape;600;p36"/>
          <p:cNvSpPr/>
          <p:nvPr/>
        </p:nvSpPr>
        <p:spPr>
          <a:xfrm>
            <a:off x="5185954" y="863490"/>
            <a:ext cx="927463" cy="60608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1" name="Google Shape;601;p3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61</a:t>
            </a:fld>
            <a:endParaRPr/>
          </a:p>
        </p:txBody>
      </p:sp>
      <p:sp>
        <p:nvSpPr>
          <p:cNvPr id="602" name="Google Shape;602;p36"/>
          <p:cNvSpPr txBox="1"/>
          <p:nvPr/>
        </p:nvSpPr>
        <p:spPr>
          <a:xfrm>
            <a:off x="1381250" y="955506"/>
            <a:ext cx="7161977" cy="41024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2000" b="1" i="0" u="none" strike="noStrike" cap="none">
                <a:solidFill>
                  <a:schemeClr val="dk1"/>
                </a:solidFill>
                <a:latin typeface="Lora"/>
                <a:ea typeface="Lora"/>
                <a:cs typeface="Lora"/>
                <a:sym typeface="Lora"/>
              </a:rPr>
              <a:t>Cantidad de pedidos vs Horario</a:t>
            </a:r>
            <a:endParaRPr sz="2000" b="1" i="0" u="none" strike="noStrike" cap="none">
              <a:solidFill>
                <a:schemeClr val="dk1"/>
              </a:solidFill>
              <a:latin typeface="Lora"/>
              <a:ea typeface="Lora"/>
              <a:cs typeface="Lora"/>
              <a:sym typeface="Lora"/>
            </a:endParaRPr>
          </a:p>
        </p:txBody>
      </p:sp>
      <p:sp>
        <p:nvSpPr>
          <p:cNvPr id="603" name="Google Shape;603;p36"/>
          <p:cNvSpPr txBox="1"/>
          <p:nvPr/>
        </p:nvSpPr>
        <p:spPr>
          <a:xfrm>
            <a:off x="189089" y="112174"/>
            <a:ext cx="8785577" cy="6060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s-CL" sz="1800" b="1" i="0" u="none" strike="noStrike" cap="none">
                <a:solidFill>
                  <a:schemeClr val="dk1"/>
                </a:solidFill>
                <a:latin typeface="Lora"/>
                <a:ea typeface="Lora"/>
                <a:cs typeface="Lora"/>
                <a:sym typeface="Lora"/>
              </a:rPr>
              <a:t>Visualización de gráficos del modelo actual</a:t>
            </a:r>
            <a:endParaRPr sz="1800" b="1" i="0" u="none" strike="noStrike" cap="none">
              <a:solidFill>
                <a:schemeClr val="dk1"/>
              </a:solidFill>
              <a:latin typeface="Lora"/>
              <a:ea typeface="Lora"/>
              <a:cs typeface="Lora"/>
              <a:sym typeface="Lora"/>
            </a:endParaRPr>
          </a:p>
        </p:txBody>
      </p:sp>
      <p:pic>
        <p:nvPicPr>
          <p:cNvPr id="604" name="Google Shape;604;p36"/>
          <p:cNvPicPr preferRelativeResize="0"/>
          <p:nvPr/>
        </p:nvPicPr>
        <p:blipFill rotWithShape="1">
          <a:blip r:embed="rId3">
            <a:alphaModFix/>
          </a:blip>
          <a:srcRect/>
          <a:stretch/>
        </p:blipFill>
        <p:spPr>
          <a:xfrm>
            <a:off x="1297172" y="1627854"/>
            <a:ext cx="6549655" cy="2902242"/>
          </a:xfrm>
          <a:prstGeom prst="rect">
            <a:avLst/>
          </a:prstGeom>
          <a:noFill/>
          <a:ln>
            <a:noFill/>
          </a:ln>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7"/>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r>
              <a:rPr lang="es-CL"/>
              <a:t>La promesa</a:t>
            </a:r>
            <a:endParaRPr/>
          </a:p>
        </p:txBody>
      </p:sp>
      <p:sp>
        <p:nvSpPr>
          <p:cNvPr id="168" name="Google Shape;168;p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7</a:t>
            </a:fld>
            <a:endParaRPr/>
          </a:p>
        </p:txBody>
      </p:sp>
      <p:grpSp>
        <p:nvGrpSpPr>
          <p:cNvPr id="169" name="Google Shape;169;p7"/>
          <p:cNvGrpSpPr/>
          <p:nvPr/>
        </p:nvGrpSpPr>
        <p:grpSpPr>
          <a:xfrm>
            <a:off x="916458" y="1019750"/>
            <a:ext cx="214625" cy="214625"/>
            <a:chOff x="2594050" y="1631825"/>
            <a:chExt cx="439625" cy="439625"/>
          </a:xfrm>
        </p:grpSpPr>
        <p:sp>
          <p:nvSpPr>
            <p:cNvPr id="170" name="Google Shape;170;p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4" name="Google Shape;174;p7"/>
          <p:cNvPicPr preferRelativeResize="0"/>
          <p:nvPr/>
        </p:nvPicPr>
        <p:blipFill rotWithShape="1">
          <a:blip r:embed="rId3">
            <a:alphaModFix/>
          </a:blip>
          <a:srcRect t="6140" b="16680"/>
          <a:stretch/>
        </p:blipFill>
        <p:spPr>
          <a:xfrm>
            <a:off x="426501" y="2189687"/>
            <a:ext cx="1726496" cy="1332465"/>
          </a:xfrm>
          <a:prstGeom prst="rect">
            <a:avLst/>
          </a:prstGeom>
          <a:noFill/>
          <a:ln>
            <a:noFill/>
          </a:ln>
        </p:spPr>
      </p:pic>
      <p:pic>
        <p:nvPicPr>
          <p:cNvPr id="175" name="Google Shape;175;p7"/>
          <p:cNvPicPr preferRelativeResize="0"/>
          <p:nvPr/>
        </p:nvPicPr>
        <p:blipFill rotWithShape="1">
          <a:blip r:embed="rId4">
            <a:alphaModFix/>
          </a:blip>
          <a:srcRect b="19084"/>
          <a:stretch/>
        </p:blipFill>
        <p:spPr>
          <a:xfrm>
            <a:off x="3520533" y="2424746"/>
            <a:ext cx="998318" cy="807799"/>
          </a:xfrm>
          <a:prstGeom prst="rect">
            <a:avLst/>
          </a:prstGeom>
          <a:noFill/>
          <a:ln>
            <a:noFill/>
          </a:ln>
        </p:spPr>
      </p:pic>
      <p:sp>
        <p:nvSpPr>
          <p:cNvPr id="176" name="Google Shape;176;p7"/>
          <p:cNvSpPr txBox="1"/>
          <p:nvPr/>
        </p:nvSpPr>
        <p:spPr>
          <a:xfrm>
            <a:off x="3000229" y="2250216"/>
            <a:ext cx="2038925"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s-CL" sz="6000" b="0" i="0" u="none" strike="noStrike" cap="none">
                <a:solidFill>
                  <a:srgbClr val="000000"/>
                </a:solidFill>
                <a:latin typeface="Quattrocento Sans"/>
                <a:ea typeface="Quattrocento Sans"/>
                <a:cs typeface="Quattrocento Sans"/>
                <a:sym typeface="Quattrocento Sans"/>
              </a:rPr>
              <a:t>¿     ?</a:t>
            </a:r>
            <a:endParaRPr sz="6000" b="0" i="0" u="none" strike="noStrike" cap="none">
              <a:solidFill>
                <a:srgbClr val="000000"/>
              </a:solidFill>
              <a:latin typeface="Quattrocento Sans"/>
              <a:ea typeface="Quattrocento Sans"/>
              <a:cs typeface="Quattrocento Sans"/>
              <a:sym typeface="Quattrocento Sans"/>
            </a:endParaRPr>
          </a:p>
        </p:txBody>
      </p:sp>
      <p:sp>
        <p:nvSpPr>
          <p:cNvPr id="177" name="Google Shape;177;p7"/>
          <p:cNvSpPr/>
          <p:nvPr/>
        </p:nvSpPr>
        <p:spPr>
          <a:xfrm>
            <a:off x="2098599" y="2320612"/>
            <a:ext cx="998318" cy="1015663"/>
          </a:xfrm>
          <a:prstGeom prst="mathPlus">
            <a:avLst>
              <a:gd name="adj1" fmla="val 23520"/>
            </a:avLst>
          </a:prstGeom>
          <a:solidFill>
            <a:schemeClr val="accen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 name="Google Shape;178;p7"/>
          <p:cNvSpPr/>
          <p:nvPr/>
        </p:nvSpPr>
        <p:spPr>
          <a:xfrm>
            <a:off x="4951231" y="1308494"/>
            <a:ext cx="757433" cy="2503296"/>
          </a:xfrm>
          <a:prstGeom prst="leftBrace">
            <a:avLst>
              <a:gd name="adj1" fmla="val 47843"/>
              <a:gd name="adj2" fmla="val 60520"/>
            </a:avLst>
          </a:prstGeom>
          <a:noFill/>
          <a:ln w="38100" cap="flat" cmpd="sng">
            <a:solidFill>
              <a:srgbClr val="FAC8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 name="Google Shape;179;p7"/>
          <p:cNvSpPr txBox="1">
            <a:spLocks noGrp="1"/>
          </p:cNvSpPr>
          <p:nvPr>
            <p:ph type="body" idx="1"/>
          </p:nvPr>
        </p:nvSpPr>
        <p:spPr>
          <a:xfrm>
            <a:off x="5722978" y="1228322"/>
            <a:ext cx="3084924" cy="3255194"/>
          </a:xfrm>
          <a:prstGeom prst="rect">
            <a:avLst/>
          </a:prstGeom>
          <a:noFill/>
          <a:ln>
            <a:noFill/>
          </a:ln>
        </p:spPr>
        <p:txBody>
          <a:bodyPr spcFirstLastPara="1" wrap="square" lIns="91425" tIns="91425" rIns="91425" bIns="91425" anchor="t" anchorCtr="0">
            <a:noAutofit/>
          </a:bodyPr>
          <a:lstStyle/>
          <a:p>
            <a:pPr marL="457200" lvl="0" indent="-381000" algn="l" rtl="0">
              <a:lnSpc>
                <a:spcPct val="175000"/>
              </a:lnSpc>
              <a:spcBef>
                <a:spcPts val="600"/>
              </a:spcBef>
              <a:spcAft>
                <a:spcPts val="0"/>
              </a:spcAft>
              <a:buSzPts val="2400"/>
              <a:buChar char="◉"/>
            </a:pPr>
            <a:r>
              <a:rPr lang="es-CL" dirty="0"/>
              <a:t>Planificación</a:t>
            </a:r>
            <a:endParaRPr dirty="0"/>
          </a:p>
          <a:p>
            <a:pPr marL="457200" lvl="0" indent="-381000" algn="l" rtl="0">
              <a:lnSpc>
                <a:spcPct val="175000"/>
              </a:lnSpc>
              <a:spcBef>
                <a:spcPts val="600"/>
              </a:spcBef>
              <a:spcAft>
                <a:spcPts val="0"/>
              </a:spcAft>
              <a:buSzPts val="2400"/>
              <a:buChar char="◉"/>
            </a:pPr>
            <a:r>
              <a:rPr lang="es-CL" dirty="0"/>
              <a:t>Confianza</a:t>
            </a:r>
            <a:endParaRPr dirty="0"/>
          </a:p>
          <a:p>
            <a:pPr marL="457200" lvl="0" indent="-381000" algn="l" rtl="0">
              <a:lnSpc>
                <a:spcPct val="175000"/>
              </a:lnSpc>
              <a:spcBef>
                <a:spcPts val="600"/>
              </a:spcBef>
              <a:spcAft>
                <a:spcPts val="0"/>
              </a:spcAft>
              <a:buSzPts val="2400"/>
              <a:buChar char="◉"/>
            </a:pPr>
            <a:r>
              <a:rPr lang="es-CL" dirty="0"/>
              <a:t>Fidelización</a:t>
            </a:r>
            <a:endParaRPr dirty="0"/>
          </a:p>
          <a:p>
            <a:pPr marL="457200" lvl="0" indent="-228600" algn="l" rtl="0">
              <a:lnSpc>
                <a:spcPct val="100000"/>
              </a:lnSpc>
              <a:spcBef>
                <a:spcPts val="600"/>
              </a:spcBef>
              <a:spcAft>
                <a:spcPts val="0"/>
              </a:spcAft>
              <a:buClr>
                <a:srgbClr val="FFCD00"/>
              </a:buClr>
              <a:buSzPts val="2400"/>
              <a:buFont typeface="Quattrocento Sans"/>
              <a:buNone/>
            </a:pPr>
            <a:endParaRPr sz="2000" dirty="0"/>
          </a:p>
        </p:txBody>
      </p:sp>
      <p:sp>
        <p:nvSpPr>
          <p:cNvPr id="180" name="Google Shape;180;p7"/>
          <p:cNvSpPr txBox="1"/>
          <p:nvPr/>
        </p:nvSpPr>
        <p:spPr>
          <a:xfrm>
            <a:off x="576589" y="3422244"/>
            <a:ext cx="142632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F6921D"/>
                </a:solidFill>
                <a:latin typeface="Quattrocento Sans"/>
                <a:ea typeface="Quattrocento Sans"/>
                <a:cs typeface="Quattrocento Sans"/>
                <a:sym typeface="Quattrocento Sans"/>
              </a:rPr>
              <a:t>Clientes</a:t>
            </a:r>
            <a:endParaRPr sz="1400" b="1" i="0" u="none" strike="noStrike" cap="none">
              <a:solidFill>
                <a:srgbClr val="F6921D"/>
              </a:solidFill>
              <a:latin typeface="Arial"/>
              <a:ea typeface="Arial"/>
              <a:cs typeface="Arial"/>
              <a:sym typeface="Arial"/>
            </a:endParaRPr>
          </a:p>
        </p:txBody>
      </p:sp>
      <p:sp>
        <p:nvSpPr>
          <p:cNvPr id="181" name="Google Shape;181;p7"/>
          <p:cNvSpPr txBox="1"/>
          <p:nvPr/>
        </p:nvSpPr>
        <p:spPr>
          <a:xfrm>
            <a:off x="3306531" y="3422244"/>
            <a:ext cx="142632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F6921D"/>
                </a:solidFill>
                <a:latin typeface="Quattrocento Sans"/>
                <a:ea typeface="Quattrocento Sans"/>
                <a:cs typeface="Quattrocento Sans"/>
                <a:sym typeface="Quattrocento Sans"/>
              </a:rPr>
              <a:t>Promesa</a:t>
            </a:r>
            <a:endParaRPr sz="1400" b="1" i="0" u="none" strike="noStrike" cap="none">
              <a:solidFill>
                <a:srgbClr val="F6921D"/>
              </a:solidFill>
              <a:latin typeface="Arial"/>
              <a:ea typeface="Arial"/>
              <a:cs typeface="Arial"/>
              <a:sym typeface="Arial"/>
            </a:endParaRPr>
          </a:p>
        </p:txBody>
      </p:sp>
      <p:sp>
        <p:nvSpPr>
          <p:cNvPr id="182" name="Google Shape;182;p7"/>
          <p:cNvSpPr/>
          <p:nvPr/>
        </p:nvSpPr>
        <p:spPr>
          <a:xfrm>
            <a:off x="5708664" y="2983721"/>
            <a:ext cx="2389415" cy="497648"/>
          </a:xfrm>
          <a:prstGeom prst="rect">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xEl>
                                              <p:pRg st="0" end="0"/>
                                            </p:txEl>
                                          </p:spTgt>
                                        </p:tgtEl>
                                        <p:attrNameLst>
                                          <p:attrName>style.visibility</p:attrName>
                                        </p:attrNameLst>
                                      </p:cBhvr>
                                      <p:to>
                                        <p:strVal val="visible"/>
                                      </p:to>
                                    </p:set>
                                    <p:animEffect transition="in" filter="fade">
                                      <p:cBhvr>
                                        <p:cTn id="12" dur="500"/>
                                        <p:tgtEl>
                                          <p:spTgt spid="1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9">
                                            <p:txEl>
                                              <p:pRg st="1" end="1"/>
                                            </p:txEl>
                                          </p:spTgt>
                                        </p:tgtEl>
                                        <p:attrNameLst>
                                          <p:attrName>style.visibility</p:attrName>
                                        </p:attrNameLst>
                                      </p:cBhvr>
                                      <p:to>
                                        <p:strVal val="visible"/>
                                      </p:to>
                                    </p:set>
                                    <p:animEffect transition="in" filter="fade">
                                      <p:cBhvr>
                                        <p:cTn id="17" dur="500"/>
                                        <p:tgtEl>
                                          <p:spTgt spid="1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9">
                                            <p:txEl>
                                              <p:pRg st="2" end="2"/>
                                            </p:txEl>
                                          </p:spTgt>
                                        </p:tgtEl>
                                        <p:attrNameLst>
                                          <p:attrName>style.visibility</p:attrName>
                                        </p:attrNameLst>
                                      </p:cBhvr>
                                      <p:to>
                                        <p:strVal val="visible"/>
                                      </p:to>
                                    </p:set>
                                    <p:animEffect transition="in" filter="fade">
                                      <p:cBhvr>
                                        <p:cTn id="22" dur="500"/>
                                        <p:tgtEl>
                                          <p:spTgt spid="1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2"/>
                                        </p:tgtEl>
                                        <p:attrNameLst>
                                          <p:attrName>style.visibility</p:attrName>
                                        </p:attrNameLst>
                                      </p:cBhvr>
                                      <p:to>
                                        <p:strVal val="visible"/>
                                      </p:to>
                                    </p:set>
                                    <p:animEffect transition="in" filter="fade">
                                      <p:cBhvr>
                                        <p:cTn id="2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0"/>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Font typeface="Lora"/>
              <a:buNone/>
            </a:pPr>
            <a:r>
              <a:rPr lang="es-CL"/>
              <a:t>Objetivo general</a:t>
            </a:r>
            <a:endParaRPr/>
          </a:p>
        </p:txBody>
      </p:sp>
      <p:sp>
        <p:nvSpPr>
          <p:cNvPr id="249" name="Google Shape;249;p10"/>
          <p:cNvSpPr txBox="1">
            <a:spLocks noGrp="1"/>
          </p:cNvSpPr>
          <p:nvPr>
            <p:ph type="body" idx="1"/>
          </p:nvPr>
        </p:nvSpPr>
        <p:spPr>
          <a:xfrm>
            <a:off x="571776" y="1515166"/>
            <a:ext cx="8000448" cy="1639514"/>
          </a:xfrm>
          <a:prstGeom prst="rect">
            <a:avLst/>
          </a:prstGeom>
          <a:noFill/>
          <a:ln>
            <a:noFill/>
          </a:ln>
        </p:spPr>
        <p:txBody>
          <a:bodyPr spcFirstLastPara="1" wrap="square" lIns="91425" tIns="91425" rIns="91425" bIns="91425" anchor="t" anchorCtr="0">
            <a:noAutofit/>
          </a:bodyPr>
          <a:lstStyle/>
          <a:p>
            <a:pPr marL="76200" lvl="0" indent="0" algn="ctr" rtl="0">
              <a:lnSpc>
                <a:spcPct val="100000"/>
              </a:lnSpc>
              <a:spcBef>
                <a:spcPts val="600"/>
              </a:spcBef>
              <a:spcAft>
                <a:spcPts val="0"/>
              </a:spcAft>
              <a:buSzPts val="2400"/>
              <a:buNone/>
            </a:pPr>
            <a:r>
              <a:rPr lang="es-CL" sz="2800"/>
              <a:t>Lograr la </a:t>
            </a:r>
            <a:r>
              <a:rPr lang="es-CL" sz="2800" b="1">
                <a:solidFill>
                  <a:srgbClr val="F6921D"/>
                </a:solidFill>
              </a:rPr>
              <a:t>mejora de un modelo existente</a:t>
            </a:r>
            <a:r>
              <a:rPr lang="es-CL" sz="2800"/>
              <a:t>, con objeto de </a:t>
            </a:r>
            <a:r>
              <a:rPr lang="es-CL" sz="2800" b="1">
                <a:solidFill>
                  <a:srgbClr val="F6921D"/>
                </a:solidFill>
              </a:rPr>
              <a:t>diferenciarse</a:t>
            </a:r>
            <a:r>
              <a:rPr lang="es-CL" sz="2800"/>
              <a:t> de la competencia y </a:t>
            </a:r>
            <a:r>
              <a:rPr lang="es-CL" sz="2800" b="1">
                <a:solidFill>
                  <a:srgbClr val="F6921D"/>
                </a:solidFill>
              </a:rPr>
              <a:t>fidelizar</a:t>
            </a:r>
            <a:r>
              <a:rPr lang="es-CL" sz="2800"/>
              <a:t> al cliente final.</a:t>
            </a:r>
            <a:endParaRPr/>
          </a:p>
          <a:p>
            <a:pPr marL="76200" lvl="0" indent="0" algn="l" rtl="0">
              <a:lnSpc>
                <a:spcPct val="100000"/>
              </a:lnSpc>
              <a:spcBef>
                <a:spcPts val="600"/>
              </a:spcBef>
              <a:spcAft>
                <a:spcPts val="0"/>
              </a:spcAft>
              <a:buSzPts val="2400"/>
              <a:buNone/>
            </a:pPr>
            <a:endParaRPr/>
          </a:p>
        </p:txBody>
      </p:sp>
      <p:sp>
        <p:nvSpPr>
          <p:cNvPr id="250" name="Google Shape;250;p1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8</a:t>
            </a:fld>
            <a:endParaRPr/>
          </a:p>
        </p:txBody>
      </p:sp>
      <p:grpSp>
        <p:nvGrpSpPr>
          <p:cNvPr id="251" name="Google Shape;251;p10"/>
          <p:cNvGrpSpPr/>
          <p:nvPr/>
        </p:nvGrpSpPr>
        <p:grpSpPr>
          <a:xfrm>
            <a:off x="916458" y="1019750"/>
            <a:ext cx="214625" cy="214625"/>
            <a:chOff x="2594050" y="1631825"/>
            <a:chExt cx="439625" cy="439625"/>
          </a:xfrm>
        </p:grpSpPr>
        <p:sp>
          <p:nvSpPr>
            <p:cNvPr id="252" name="Google Shape;252;p1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Effect transition="in" filter="fade">
                                      <p:cBhvr>
                                        <p:cTn id="7" dur="500"/>
                                        <p:tgtEl>
                                          <p:spTgt spid="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Effect transition="in" filter="fade">
                                      <p:cBhvr>
                                        <p:cTn id="12" dur="500"/>
                                        <p:tgtEl>
                                          <p:spTgt spid="2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1"/>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s-CL"/>
              <a:t>Conociendo al equipo</a:t>
            </a:r>
            <a:endParaRPr/>
          </a:p>
        </p:txBody>
      </p:sp>
      <p:sp>
        <p:nvSpPr>
          <p:cNvPr id="261" name="Google Shape;261;p1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s-CL"/>
              <a:t>9</a:t>
            </a:fld>
            <a:endParaRPr/>
          </a:p>
        </p:txBody>
      </p:sp>
      <p:sp>
        <p:nvSpPr>
          <p:cNvPr id="262" name="Google Shape;262;p11"/>
          <p:cNvSpPr txBox="1"/>
          <p:nvPr/>
        </p:nvSpPr>
        <p:spPr>
          <a:xfrm>
            <a:off x="831683" y="3536525"/>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200" b="1" i="0" u="none" strike="noStrike" cap="none">
                <a:solidFill>
                  <a:schemeClr val="dk1"/>
                </a:solidFill>
                <a:latin typeface="Quattrocento Sans"/>
                <a:ea typeface="Quattrocento Sans"/>
                <a:cs typeface="Quattrocento Sans"/>
                <a:sym typeface="Quattrocento Sans"/>
              </a:rPr>
              <a:t>Jorge Hoffmann</a:t>
            </a:r>
            <a:br>
              <a:rPr lang="es-CL" sz="1400" b="0" i="0" u="none" strike="noStrike" cap="none">
                <a:solidFill>
                  <a:srgbClr val="000000"/>
                </a:solidFill>
                <a:latin typeface="Quattrocento Sans"/>
                <a:ea typeface="Quattrocento Sans"/>
                <a:cs typeface="Quattrocento Sans"/>
                <a:sym typeface="Quattrocento Sans"/>
              </a:rPr>
            </a:br>
            <a:r>
              <a:rPr lang="es-CL" sz="800" b="0" i="0" u="none" strike="noStrike" cap="none">
                <a:solidFill>
                  <a:schemeClr val="dk2"/>
                </a:solidFill>
                <a:latin typeface="Quattrocento Sans"/>
                <a:ea typeface="Quattrocento Sans"/>
                <a:cs typeface="Quattrocento Sans"/>
                <a:sym typeface="Quattrocento Sans"/>
              </a:rPr>
              <a:t>Líder proyecto</a:t>
            </a:r>
            <a:endParaRPr sz="800" b="0" i="0" u="none" strike="noStrike" cap="none">
              <a:solidFill>
                <a:schemeClr val="dk2"/>
              </a:solidFill>
              <a:latin typeface="Quattrocento Sans"/>
              <a:ea typeface="Quattrocento Sans"/>
              <a:cs typeface="Quattrocento Sans"/>
              <a:sym typeface="Quattrocento Sans"/>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63" name="Google Shape;263;p11"/>
          <p:cNvSpPr txBox="1"/>
          <p:nvPr/>
        </p:nvSpPr>
        <p:spPr>
          <a:xfrm>
            <a:off x="2811408" y="3536525"/>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200" b="1" i="0" u="none" strike="noStrike" cap="none">
                <a:solidFill>
                  <a:srgbClr val="000000"/>
                </a:solidFill>
                <a:latin typeface="Quattrocento Sans"/>
                <a:ea typeface="Quattrocento Sans"/>
                <a:cs typeface="Quattrocento Sans"/>
                <a:sym typeface="Quattrocento Sans"/>
              </a:rPr>
              <a:t>Mauricio Gómez</a:t>
            </a:r>
            <a:br>
              <a:rPr lang="es-CL" sz="1400" b="0" i="0" u="none" strike="noStrike" cap="none">
                <a:solidFill>
                  <a:srgbClr val="000000"/>
                </a:solidFill>
                <a:latin typeface="Quattrocento Sans"/>
                <a:ea typeface="Quattrocento Sans"/>
                <a:cs typeface="Quattrocento Sans"/>
                <a:sym typeface="Quattrocento Sans"/>
              </a:rPr>
            </a:br>
            <a:r>
              <a:rPr lang="es-CL" sz="800" b="0" i="0" u="none" strike="noStrike" cap="none">
                <a:solidFill>
                  <a:srgbClr val="8A8682"/>
                </a:solidFill>
                <a:latin typeface="Quattrocento Sans"/>
                <a:ea typeface="Quattrocento Sans"/>
                <a:cs typeface="Quattrocento Sans"/>
                <a:sym typeface="Quattrocento Sans"/>
              </a:rPr>
              <a:t>Ingeniero de Datos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64" name="Google Shape;264;p11"/>
          <p:cNvSpPr txBox="1"/>
          <p:nvPr/>
        </p:nvSpPr>
        <p:spPr>
          <a:xfrm>
            <a:off x="4791133" y="3536525"/>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200" b="1" i="0" u="none" strike="noStrike" cap="none">
                <a:solidFill>
                  <a:srgbClr val="000000"/>
                </a:solidFill>
                <a:latin typeface="Quattrocento Sans"/>
                <a:ea typeface="Quattrocento Sans"/>
                <a:cs typeface="Quattrocento Sans"/>
                <a:sym typeface="Quattrocento Sans"/>
              </a:rPr>
              <a:t>Constanza Gajardo</a:t>
            </a:r>
            <a:br>
              <a:rPr lang="es-CL" sz="1400" b="0" i="0" u="none" strike="noStrike" cap="none">
                <a:solidFill>
                  <a:srgbClr val="000000"/>
                </a:solidFill>
                <a:latin typeface="Quattrocento Sans"/>
                <a:ea typeface="Quattrocento Sans"/>
                <a:cs typeface="Quattrocento Sans"/>
                <a:sym typeface="Quattrocento Sans"/>
              </a:rPr>
            </a:br>
            <a:r>
              <a:rPr lang="es-CL" sz="800" b="0" i="0" u="none" strike="noStrike" cap="none">
                <a:solidFill>
                  <a:srgbClr val="8A8682"/>
                </a:solidFill>
                <a:latin typeface="Quattrocento Sans"/>
                <a:ea typeface="Quattrocento Sans"/>
                <a:cs typeface="Quattrocento Sans"/>
                <a:sym typeface="Quattrocento Sans"/>
              </a:rPr>
              <a:t>Aseguramiento de calidad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265" name="Google Shape;265;p11"/>
          <p:cNvSpPr txBox="1"/>
          <p:nvPr/>
        </p:nvSpPr>
        <p:spPr>
          <a:xfrm>
            <a:off x="6770858" y="3536525"/>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200" b="1" i="0" u="none" strike="noStrike" cap="none">
                <a:solidFill>
                  <a:srgbClr val="000000"/>
                </a:solidFill>
                <a:latin typeface="Quattrocento Sans"/>
                <a:ea typeface="Quattrocento Sans"/>
                <a:cs typeface="Quattrocento Sans"/>
                <a:sym typeface="Quattrocento Sans"/>
              </a:rPr>
              <a:t>Cristian Pérez</a:t>
            </a:r>
            <a:br>
              <a:rPr lang="es-CL" sz="1400" b="0" i="0" u="none" strike="noStrike" cap="none">
                <a:solidFill>
                  <a:srgbClr val="000000"/>
                </a:solidFill>
                <a:latin typeface="Quattrocento Sans"/>
                <a:ea typeface="Quattrocento Sans"/>
                <a:cs typeface="Quattrocento Sans"/>
                <a:sym typeface="Quattrocento Sans"/>
              </a:rPr>
            </a:br>
            <a:r>
              <a:rPr lang="es-CL" sz="800" b="0" i="0" u="none" strike="noStrike" cap="none">
                <a:solidFill>
                  <a:srgbClr val="8A8682"/>
                </a:solidFill>
                <a:latin typeface="Quattrocento Sans"/>
                <a:ea typeface="Quattrocento Sans"/>
                <a:cs typeface="Quattrocento Sans"/>
                <a:sym typeface="Quattrocento Sans"/>
              </a:rPr>
              <a:t>Ingeniero de modelación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grpSp>
        <p:nvGrpSpPr>
          <p:cNvPr id="266" name="Google Shape;266;p11"/>
          <p:cNvGrpSpPr/>
          <p:nvPr/>
        </p:nvGrpSpPr>
        <p:grpSpPr>
          <a:xfrm>
            <a:off x="916458" y="1019750"/>
            <a:ext cx="214625" cy="214625"/>
            <a:chOff x="2594050" y="1631825"/>
            <a:chExt cx="439625" cy="439625"/>
          </a:xfrm>
        </p:grpSpPr>
        <p:sp>
          <p:nvSpPr>
            <p:cNvPr id="267" name="Google Shape;267;p11"/>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1"/>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1"/>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1"/>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71" name="Google Shape;271;p11"/>
          <p:cNvPicPr preferRelativeResize="0"/>
          <p:nvPr/>
        </p:nvPicPr>
        <p:blipFill rotWithShape="1">
          <a:blip r:embed="rId3">
            <a:alphaModFix/>
          </a:blip>
          <a:srcRect/>
          <a:stretch/>
        </p:blipFill>
        <p:spPr>
          <a:xfrm>
            <a:off x="969788" y="2055605"/>
            <a:ext cx="1212989" cy="1212989"/>
          </a:xfrm>
          <a:prstGeom prst="ellipse">
            <a:avLst/>
          </a:prstGeom>
          <a:noFill/>
          <a:ln>
            <a:noFill/>
          </a:ln>
        </p:spPr>
      </p:pic>
      <p:pic>
        <p:nvPicPr>
          <p:cNvPr id="272" name="Google Shape;272;p11"/>
          <p:cNvPicPr preferRelativeResize="0"/>
          <p:nvPr/>
        </p:nvPicPr>
        <p:blipFill rotWithShape="1">
          <a:blip r:embed="rId4">
            <a:alphaModFix/>
          </a:blip>
          <a:srcRect l="-264" r="-1533"/>
          <a:stretch/>
        </p:blipFill>
        <p:spPr>
          <a:xfrm>
            <a:off x="5002929" y="1972594"/>
            <a:ext cx="1065607" cy="1296000"/>
          </a:xfrm>
          <a:prstGeom prst="ellipse">
            <a:avLst/>
          </a:prstGeom>
          <a:noFill/>
          <a:ln>
            <a:noFill/>
          </a:ln>
        </p:spPr>
      </p:pic>
      <p:pic>
        <p:nvPicPr>
          <p:cNvPr id="273" name="Google Shape;273;p11" descr="Cristian Perez V."/>
          <p:cNvPicPr preferRelativeResize="0"/>
          <p:nvPr/>
        </p:nvPicPr>
        <p:blipFill rotWithShape="1">
          <a:blip r:embed="rId5">
            <a:alphaModFix/>
          </a:blip>
          <a:srcRect/>
          <a:stretch/>
        </p:blipFill>
        <p:spPr>
          <a:xfrm>
            <a:off x="6908858" y="2055394"/>
            <a:ext cx="1213200" cy="1213200"/>
          </a:xfrm>
          <a:prstGeom prst="ellipse">
            <a:avLst/>
          </a:prstGeom>
          <a:noFill/>
          <a:ln>
            <a:noFill/>
          </a:ln>
        </p:spPr>
      </p:pic>
      <p:pic>
        <p:nvPicPr>
          <p:cNvPr id="274" name="Google Shape;274;p11"/>
          <p:cNvPicPr preferRelativeResize="0"/>
          <p:nvPr/>
        </p:nvPicPr>
        <p:blipFill rotWithShape="1">
          <a:blip r:embed="rId6">
            <a:alphaModFix/>
          </a:blip>
          <a:srcRect/>
          <a:stretch/>
        </p:blipFill>
        <p:spPr>
          <a:xfrm>
            <a:off x="2927872" y="2055394"/>
            <a:ext cx="1213200" cy="1213200"/>
          </a:xfrm>
          <a:prstGeom prst="ellipse">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5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71"/>
                                        </p:tgtEl>
                                        <p:attrNameLst>
                                          <p:attrName>style.visibility</p:attrName>
                                        </p:attrNameLst>
                                      </p:cBhvr>
                                      <p:to>
                                        <p:strVal val="visible"/>
                                      </p:to>
                                    </p:set>
                                    <p:animEffect transition="in" filter="fade">
                                      <p:cBhvr>
                                        <p:cTn id="10" dur="500"/>
                                        <p:tgtEl>
                                          <p:spTgt spid="2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3"/>
                                        </p:tgtEl>
                                        <p:attrNameLst>
                                          <p:attrName>style.visibility</p:attrName>
                                        </p:attrNameLst>
                                      </p:cBhvr>
                                      <p:to>
                                        <p:strVal val="visible"/>
                                      </p:to>
                                    </p:set>
                                    <p:animEffect transition="in" filter="fade">
                                      <p:cBhvr>
                                        <p:cTn id="15" dur="500"/>
                                        <p:tgtEl>
                                          <p:spTgt spid="263"/>
                                        </p:tgtEl>
                                      </p:cBhvr>
                                    </p:animEffect>
                                  </p:childTnLst>
                                </p:cTn>
                              </p:par>
                              <p:par>
                                <p:cTn id="16" presetID="10" presetClass="entr" presetSubtype="0" fill="hold" nodeType="withEffect">
                                  <p:stCondLst>
                                    <p:cond delay="0"/>
                                  </p:stCondLst>
                                  <p:childTnLst>
                                    <p:set>
                                      <p:cBhvr>
                                        <p:cTn id="17" dur="1" fill="hold">
                                          <p:stCondLst>
                                            <p:cond delay="0"/>
                                          </p:stCondLst>
                                        </p:cTn>
                                        <p:tgtEl>
                                          <p:spTgt spid="274"/>
                                        </p:tgtEl>
                                        <p:attrNameLst>
                                          <p:attrName>style.visibility</p:attrName>
                                        </p:attrNameLst>
                                      </p:cBhvr>
                                      <p:to>
                                        <p:strVal val="visible"/>
                                      </p:to>
                                    </p:set>
                                    <p:animEffect transition="in" filter="fade">
                                      <p:cBhvr>
                                        <p:cTn id="18" dur="500"/>
                                        <p:tgtEl>
                                          <p:spTgt spid="2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4"/>
                                        </p:tgtEl>
                                        <p:attrNameLst>
                                          <p:attrName>style.visibility</p:attrName>
                                        </p:attrNameLst>
                                      </p:cBhvr>
                                      <p:to>
                                        <p:strVal val="visible"/>
                                      </p:to>
                                    </p:set>
                                    <p:animEffect transition="in" filter="fade">
                                      <p:cBhvr>
                                        <p:cTn id="23" dur="500"/>
                                        <p:tgtEl>
                                          <p:spTgt spid="264"/>
                                        </p:tgtEl>
                                      </p:cBhvr>
                                    </p:animEffect>
                                  </p:childTnLst>
                                </p:cTn>
                              </p:par>
                              <p:par>
                                <p:cTn id="24" presetID="10" presetClass="entr" presetSubtype="0" fill="hold" nodeType="withEffect">
                                  <p:stCondLst>
                                    <p:cond delay="0"/>
                                  </p:stCondLst>
                                  <p:childTnLst>
                                    <p:set>
                                      <p:cBhvr>
                                        <p:cTn id="25" dur="1" fill="hold">
                                          <p:stCondLst>
                                            <p:cond delay="0"/>
                                          </p:stCondLst>
                                        </p:cTn>
                                        <p:tgtEl>
                                          <p:spTgt spid="272"/>
                                        </p:tgtEl>
                                        <p:attrNameLst>
                                          <p:attrName>style.visibility</p:attrName>
                                        </p:attrNameLst>
                                      </p:cBhvr>
                                      <p:to>
                                        <p:strVal val="visible"/>
                                      </p:to>
                                    </p:set>
                                    <p:animEffect transition="in" filter="fade">
                                      <p:cBhvr>
                                        <p:cTn id="26" dur="500"/>
                                        <p:tgtEl>
                                          <p:spTgt spid="27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5"/>
                                        </p:tgtEl>
                                        <p:attrNameLst>
                                          <p:attrName>style.visibility</p:attrName>
                                        </p:attrNameLst>
                                      </p:cBhvr>
                                      <p:to>
                                        <p:strVal val="visible"/>
                                      </p:to>
                                    </p:set>
                                    <p:animEffect transition="in" filter="fade">
                                      <p:cBhvr>
                                        <p:cTn id="31" dur="500"/>
                                        <p:tgtEl>
                                          <p:spTgt spid="265"/>
                                        </p:tgtEl>
                                      </p:cBhvr>
                                    </p:animEffect>
                                  </p:childTnLst>
                                </p:cTn>
                              </p:par>
                              <p:par>
                                <p:cTn id="32" presetID="10" presetClass="entr" presetSubtype="0" fill="hold" nodeType="with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fade">
                                      <p:cBhvr>
                                        <p:cTn id="34"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2785</Words>
  <Application>Microsoft Office PowerPoint</Application>
  <PresentationFormat>Presentación en pantalla (16:9)</PresentationFormat>
  <Paragraphs>409</Paragraphs>
  <Slides>61</Slides>
  <Notes>61</Notes>
  <HiddenSlides>27</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61</vt:i4>
      </vt:variant>
    </vt:vector>
  </HeadingPairs>
  <TitlesOfParts>
    <vt:vector size="72" baseType="lpstr">
      <vt:lpstr>Courier New</vt:lpstr>
      <vt:lpstr>Times New Roman</vt:lpstr>
      <vt:lpstr>Lora</vt:lpstr>
      <vt:lpstr>Schoolbell</vt:lpstr>
      <vt:lpstr>Dancing Script</vt:lpstr>
      <vt:lpstr>Quattrocento Sans</vt:lpstr>
      <vt:lpstr>Lato</vt:lpstr>
      <vt:lpstr>Impact</vt:lpstr>
      <vt:lpstr>Overlock</vt:lpstr>
      <vt:lpstr>Arial</vt:lpstr>
      <vt:lpstr>Viola template</vt:lpstr>
      <vt:lpstr>Presentación de PowerPoint</vt:lpstr>
      <vt:lpstr>Presentación de PowerPoint</vt:lpstr>
      <vt:lpstr>La Promesa:  Entregas confiables</vt:lpstr>
      <vt:lpstr>Contexto</vt:lpstr>
      <vt:lpstr>La promesa</vt:lpstr>
      <vt:lpstr>La promesa</vt:lpstr>
      <vt:lpstr>La promesa</vt:lpstr>
      <vt:lpstr>Objetivo general</vt:lpstr>
      <vt:lpstr>Conociendo al equipo</vt:lpstr>
      <vt:lpstr>Manejo de datos</vt:lpstr>
      <vt:lpstr>Fases de la limpieza de datos</vt:lpstr>
      <vt:lpstr>Data cleaning</vt:lpstr>
      <vt:lpstr>Presentación de PowerPoint</vt:lpstr>
      <vt:lpstr>Análisis datos disponibles</vt:lpstr>
      <vt:lpstr>Error del modelo actual: Graficando el error</vt:lpstr>
      <vt:lpstr>Modelos</vt:lpstr>
      <vt:lpstr>Error del modelo actual</vt:lpstr>
      <vt:lpstr>Presentación de PowerPoint</vt:lpstr>
      <vt:lpstr>Grafica Comparativa de Modelos</vt:lpstr>
      <vt:lpstr>Variables que explican el Modelo </vt:lpstr>
      <vt:lpstr>Ejecución Iterativa de Parametros</vt:lpstr>
      <vt:lpstr>Presentación de Grilla</vt:lpstr>
      <vt:lpstr>Rendimiento de Modelos / Día</vt:lpstr>
      <vt:lpstr>Rendimiento de Modelos / Horario</vt:lpstr>
      <vt:lpstr>Cómo interactuamos</vt:lpstr>
      <vt:lpstr>Presentación de PowerPoint</vt:lpstr>
      <vt:lpstr>Presentación de PowerPoint</vt:lpstr>
      <vt:lpstr>Presentación de PowerPoint</vt:lpstr>
      <vt:lpstr>Presentación de PowerPoint</vt:lpstr>
      <vt:lpstr>Presentación de PowerPoint</vt:lpstr>
      <vt:lpstr>Cómo implementar</vt:lpstr>
      <vt:lpstr>Presentación de PowerPoint</vt:lpstr>
      <vt:lpstr>Presentación de PowerPoint</vt:lpstr>
      <vt:lpstr>Factor crítico y limitante</vt:lpstr>
      <vt:lpstr>¿Por qué los incentivos son importantes?</vt:lpstr>
      <vt:lpstr>Incentivos para repartidores</vt:lpstr>
      <vt:lpstr>Presentación de PowerPoint</vt:lpstr>
      <vt:lpstr>Conclusiones</vt:lpstr>
      <vt:lpstr>Conclusiones</vt:lpstr>
      <vt:lpstr>Definición del Modelo de Negocio:  “B2C”</vt:lpstr>
      <vt:lpstr>Próximos pasos</vt:lpstr>
      <vt:lpstr>Tabla Comparativa de Rendimiento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Error del modelo actual: Graficando el error</vt:lpstr>
      <vt:lpstr>Recomendaciones para la limpieza de datos</vt:lpstr>
      <vt:lpstr>Modelo de datos</vt:lpstr>
      <vt:lpstr>Metodología Design Thinking</vt:lpstr>
      <vt:lpstr>Fases Metodología Design Thinking</vt:lpstr>
      <vt:lpstr>La promesa</vt:lpstr>
      <vt:lpstr>Objetivo general</vt:lpstr>
      <vt:lpstr>Visualización de gráficos del modelo actual: Análisis del vector objetivo </vt:lpstr>
      <vt:lpstr>Visualización de gráficos del modelo actual</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Coti</dc:creator>
  <cp:lastModifiedBy>Cristián Gabriel Perez Vilches</cp:lastModifiedBy>
  <cp:revision>11</cp:revision>
  <dcterms:modified xsi:type="dcterms:W3CDTF">2022-12-29T03:47:08Z</dcterms:modified>
</cp:coreProperties>
</file>